
<file path=[Content_Types].xml><?xml version="1.0" encoding="utf-8"?>
<Types xmlns="http://schemas.openxmlformats.org/package/2006/content-types">
  <Default Extension="emf" ContentType="image/x-emf"/>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sldIdLst>
    <p:sldId id="265" r:id="rId2"/>
    <p:sldId id="419" r:id="rId3"/>
    <p:sldId id="388" r:id="rId4"/>
    <p:sldId id="415" r:id="rId5"/>
    <p:sldId id="417" r:id="rId6"/>
    <p:sldId id="418" r:id="rId7"/>
    <p:sldId id="262" r:id="rId8"/>
    <p:sldId id="263" r:id="rId9"/>
    <p:sldId id="266" r:id="rId10"/>
    <p:sldId id="267" r:id="rId11"/>
    <p:sldId id="268" r:id="rId12"/>
    <p:sldId id="269" r:id="rId13"/>
    <p:sldId id="270" r:id="rId14"/>
    <p:sldId id="381" r:id="rId15"/>
    <p:sldId id="382" r:id="rId16"/>
    <p:sldId id="271" r:id="rId17"/>
    <p:sldId id="272" r:id="rId18"/>
    <p:sldId id="274" r:id="rId19"/>
    <p:sldId id="387" r:id="rId20"/>
    <p:sldId id="420" r:id="rId21"/>
    <p:sldId id="280" r:id="rId22"/>
    <p:sldId id="414" r:id="rId23"/>
    <p:sldId id="421" r:id="rId24"/>
    <p:sldId id="422" r:id="rId25"/>
    <p:sldId id="423" r:id="rId26"/>
    <p:sldId id="351" r:id="rId27"/>
  </p:sldIdLst>
  <p:sldSz cx="9144000" cy="6858000" type="screen4x3"/>
  <p:notesSz cx="6810375" cy="99425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Oletusosa" id="{83AADF7F-62CC-4019-B802-30475DB89FFB}">
          <p14:sldIdLst>
            <p14:sldId id="265"/>
            <p14:sldId id="419"/>
            <p14:sldId id="388"/>
            <p14:sldId id="415"/>
            <p14:sldId id="417"/>
            <p14:sldId id="418"/>
          </p14:sldIdLst>
        </p14:section>
        <p14:section name="Nimetön osa" id="{4850160E-1D3B-4F25-9B94-2BAFD1188AC1}">
          <p14:sldIdLst>
            <p14:sldId id="262"/>
            <p14:sldId id="263"/>
            <p14:sldId id="266"/>
            <p14:sldId id="267"/>
            <p14:sldId id="268"/>
            <p14:sldId id="269"/>
            <p14:sldId id="270"/>
            <p14:sldId id="381"/>
            <p14:sldId id="382"/>
            <p14:sldId id="271"/>
            <p14:sldId id="272"/>
            <p14:sldId id="274"/>
            <p14:sldId id="387"/>
            <p14:sldId id="420"/>
            <p14:sldId id="280"/>
            <p14:sldId id="414"/>
            <p14:sldId id="421"/>
            <p14:sldId id="422"/>
            <p14:sldId id="423"/>
            <p14:sldId id="35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729195-24FC-417B-A0E0-4D043F853962}" v="19" dt="2023-05-19T15:25:31.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172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450612-5625-4E2F-B25C-52A05A3CF2D4}"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51B15DDA-707C-4D67-82A3-2FCE08806E76}">
      <dgm:prSet/>
      <dgm:spPr/>
      <dgm:t>
        <a:bodyPr/>
        <a:lstStyle/>
        <a:p>
          <a:r>
            <a:rPr lang="sv-FI" dirty="0"/>
            <a:t>1. ”</a:t>
          </a:r>
          <a:r>
            <a:rPr lang="sv-FI" dirty="0" err="1"/>
            <a:t>Psychosis</a:t>
          </a:r>
          <a:r>
            <a:rPr lang="sv-FI" dirty="0"/>
            <a:t>” as a </a:t>
          </a:r>
          <a:r>
            <a:rPr lang="sv-FI" dirty="0" err="1"/>
            <a:t>category</a:t>
          </a:r>
          <a:r>
            <a:rPr lang="sv-FI" dirty="0"/>
            <a:t> </a:t>
          </a:r>
          <a:r>
            <a:rPr lang="sv-FI" dirty="0" err="1"/>
            <a:t>does</a:t>
          </a:r>
          <a:r>
            <a:rPr lang="sv-FI" dirty="0"/>
            <a:t> not </a:t>
          </a:r>
          <a:r>
            <a:rPr lang="sv-FI" dirty="0" err="1"/>
            <a:t>exist</a:t>
          </a:r>
          <a:endParaRPr lang="en-US" dirty="0"/>
        </a:p>
      </dgm:t>
    </dgm:pt>
    <dgm:pt modelId="{4FBEA5EC-5490-47AA-A3E7-D1F6FE832990}" type="parTrans" cxnId="{5F3A7202-04B2-43B7-80BF-0976290F7FC5}">
      <dgm:prSet/>
      <dgm:spPr/>
      <dgm:t>
        <a:bodyPr/>
        <a:lstStyle/>
        <a:p>
          <a:endParaRPr lang="en-US"/>
        </a:p>
      </dgm:t>
    </dgm:pt>
    <dgm:pt modelId="{622CECD0-E8A6-4F3A-8A61-8C30744231F3}" type="sibTrans" cxnId="{5F3A7202-04B2-43B7-80BF-0976290F7FC5}">
      <dgm:prSet/>
      <dgm:spPr/>
      <dgm:t>
        <a:bodyPr/>
        <a:lstStyle/>
        <a:p>
          <a:endParaRPr lang="en-US"/>
        </a:p>
      </dgm:t>
    </dgm:pt>
    <dgm:pt modelId="{BD684FC6-6FD4-48E3-AE16-D9D5434AE28B}">
      <dgm:prSet/>
      <dgm:spPr/>
      <dgm:t>
        <a:bodyPr/>
        <a:lstStyle/>
        <a:p>
          <a:r>
            <a:rPr lang="sv-FI" dirty="0"/>
            <a:t>2. </a:t>
          </a:r>
          <a:r>
            <a:rPr lang="sv-FI" dirty="0" err="1"/>
            <a:t>Psychotic</a:t>
          </a:r>
          <a:r>
            <a:rPr lang="sv-FI" dirty="0"/>
            <a:t> symptoms </a:t>
          </a:r>
          <a:r>
            <a:rPr lang="sv-FI" dirty="0" err="1"/>
            <a:t>are</a:t>
          </a:r>
          <a:r>
            <a:rPr lang="sv-FI" dirty="0"/>
            <a:t> not symptoms </a:t>
          </a:r>
          <a:r>
            <a:rPr lang="sv-FI" dirty="0" err="1"/>
            <a:t>of</a:t>
          </a:r>
          <a:r>
            <a:rPr lang="sv-FI" dirty="0"/>
            <a:t> an </a:t>
          </a:r>
          <a:r>
            <a:rPr lang="sv-FI" dirty="0" err="1"/>
            <a:t>illness</a:t>
          </a:r>
          <a:endParaRPr lang="en-US" dirty="0"/>
        </a:p>
      </dgm:t>
    </dgm:pt>
    <dgm:pt modelId="{B1DE3AB8-31DB-4799-BB32-9165197285BE}" type="parTrans" cxnId="{5A7C66C5-B5DC-4497-B2C5-E3DA0970BD8E}">
      <dgm:prSet/>
      <dgm:spPr/>
      <dgm:t>
        <a:bodyPr/>
        <a:lstStyle/>
        <a:p>
          <a:endParaRPr lang="en-US"/>
        </a:p>
      </dgm:t>
    </dgm:pt>
    <dgm:pt modelId="{B6ADD2DE-CA22-4933-A6BC-CF36033BFB2A}" type="sibTrans" cxnId="{5A7C66C5-B5DC-4497-B2C5-E3DA0970BD8E}">
      <dgm:prSet/>
      <dgm:spPr/>
      <dgm:t>
        <a:bodyPr/>
        <a:lstStyle/>
        <a:p>
          <a:endParaRPr lang="en-US"/>
        </a:p>
      </dgm:t>
    </dgm:pt>
    <dgm:pt modelId="{55E21604-3BFB-4478-883A-51D29007B9F8}">
      <dgm:prSet/>
      <dgm:spPr/>
      <dgm:t>
        <a:bodyPr/>
        <a:lstStyle/>
        <a:p>
          <a:r>
            <a:rPr lang="sv-FI"/>
            <a:t>-	 strategy of our embodied mind to survive strange experiences</a:t>
          </a:r>
          <a:endParaRPr lang="en-US"/>
        </a:p>
      </dgm:t>
    </dgm:pt>
    <dgm:pt modelId="{52D7E3D3-D295-45A4-8644-C15A9BD169F2}" type="parTrans" cxnId="{8E9FC5E3-570F-41D7-BFC2-71AED11ECB64}">
      <dgm:prSet/>
      <dgm:spPr/>
      <dgm:t>
        <a:bodyPr/>
        <a:lstStyle/>
        <a:p>
          <a:endParaRPr lang="en-US"/>
        </a:p>
      </dgm:t>
    </dgm:pt>
    <dgm:pt modelId="{749E32FF-D769-40EA-B369-EF3266232412}" type="sibTrans" cxnId="{8E9FC5E3-570F-41D7-BFC2-71AED11ECB64}">
      <dgm:prSet/>
      <dgm:spPr/>
      <dgm:t>
        <a:bodyPr/>
        <a:lstStyle/>
        <a:p>
          <a:endParaRPr lang="en-US"/>
        </a:p>
      </dgm:t>
    </dgm:pt>
    <dgm:pt modelId="{756D0C07-4D40-4BBA-978C-2E1B91AF6A6B}">
      <dgm:prSet/>
      <dgm:spPr/>
      <dgm:t>
        <a:bodyPr/>
        <a:lstStyle/>
        <a:p>
          <a:r>
            <a:rPr lang="sv-FI" dirty="0"/>
            <a:t>3. </a:t>
          </a:r>
          <a:r>
            <a:rPr lang="sv-FI" dirty="0" err="1"/>
            <a:t>Longstanding</a:t>
          </a:r>
          <a:r>
            <a:rPr lang="sv-FI" dirty="0"/>
            <a:t> (”</a:t>
          </a:r>
          <a:r>
            <a:rPr lang="sv-FI" dirty="0" err="1"/>
            <a:t>chronic</a:t>
          </a:r>
          <a:r>
            <a:rPr lang="sv-FI" dirty="0"/>
            <a:t>”) </a:t>
          </a:r>
          <a:r>
            <a:rPr lang="sv-FI" dirty="0" err="1"/>
            <a:t>psychotic</a:t>
          </a:r>
          <a:r>
            <a:rPr lang="sv-FI" dirty="0"/>
            <a:t> </a:t>
          </a:r>
          <a:r>
            <a:rPr lang="sv-FI" dirty="0" err="1"/>
            <a:t>behaviour</a:t>
          </a:r>
          <a:r>
            <a:rPr lang="sv-FI" dirty="0"/>
            <a:t> is not an illustrations </a:t>
          </a:r>
          <a:r>
            <a:rPr lang="sv-FI" dirty="0" err="1"/>
            <a:t>of</a:t>
          </a:r>
          <a:r>
            <a:rPr lang="sv-FI" dirty="0"/>
            <a:t> </a:t>
          </a:r>
          <a:r>
            <a:rPr lang="sv-FI" dirty="0" err="1"/>
            <a:t>deep</a:t>
          </a:r>
          <a:r>
            <a:rPr lang="sv-FI" dirty="0"/>
            <a:t> </a:t>
          </a:r>
          <a:r>
            <a:rPr lang="sv-FI" dirty="0" err="1"/>
            <a:t>psychopathology</a:t>
          </a:r>
          <a:r>
            <a:rPr lang="sv-FI" dirty="0"/>
            <a:t> </a:t>
          </a:r>
          <a:r>
            <a:rPr lang="sv-FI" dirty="0" err="1"/>
            <a:t>but</a:t>
          </a:r>
          <a:r>
            <a:rPr lang="sv-FI" dirty="0"/>
            <a:t> </a:t>
          </a:r>
          <a:r>
            <a:rPr lang="sv-FI" dirty="0" err="1"/>
            <a:t>of</a:t>
          </a:r>
          <a:r>
            <a:rPr lang="sv-FI" dirty="0"/>
            <a:t> the </a:t>
          </a:r>
          <a:r>
            <a:rPr lang="sv-FI" dirty="0" err="1"/>
            <a:t>failure</a:t>
          </a:r>
          <a:r>
            <a:rPr lang="sv-FI" dirty="0"/>
            <a:t> in </a:t>
          </a:r>
          <a:r>
            <a:rPr lang="sv-FI" dirty="0" err="1"/>
            <a:t>help</a:t>
          </a:r>
          <a:r>
            <a:rPr lang="sv-FI" dirty="0"/>
            <a:t> in </a:t>
          </a:r>
          <a:r>
            <a:rPr lang="sv-FI" dirty="0" err="1"/>
            <a:t>two</a:t>
          </a:r>
          <a:r>
            <a:rPr lang="sv-FI" dirty="0"/>
            <a:t> </a:t>
          </a:r>
          <a:r>
            <a:rPr lang="sv-FI" dirty="0" err="1"/>
            <a:t>respect</a:t>
          </a:r>
          <a:endParaRPr lang="en-US" dirty="0"/>
        </a:p>
      </dgm:t>
    </dgm:pt>
    <dgm:pt modelId="{24EC88CB-3807-4E34-93D0-D19FC02CE42A}" type="parTrans" cxnId="{1AFDE857-7FC7-4BC5-B718-5BDDAF26F651}">
      <dgm:prSet/>
      <dgm:spPr/>
      <dgm:t>
        <a:bodyPr/>
        <a:lstStyle/>
        <a:p>
          <a:endParaRPr lang="en-US"/>
        </a:p>
      </dgm:t>
    </dgm:pt>
    <dgm:pt modelId="{EAEADE02-AFE6-40A5-9360-3BC475F5FC6A}" type="sibTrans" cxnId="{1AFDE857-7FC7-4BC5-B718-5BDDAF26F651}">
      <dgm:prSet/>
      <dgm:spPr/>
      <dgm:t>
        <a:bodyPr/>
        <a:lstStyle/>
        <a:p>
          <a:endParaRPr lang="en-US"/>
        </a:p>
      </dgm:t>
    </dgm:pt>
    <dgm:pt modelId="{DB98C0B8-F1AB-46EF-B1EA-E29752A124A8}">
      <dgm:prSet/>
      <dgm:spPr/>
      <dgm:t>
        <a:bodyPr/>
        <a:lstStyle/>
        <a:p>
          <a:r>
            <a:rPr lang="sv-FI"/>
            <a:t>- treatment starts all too late</a:t>
          </a:r>
          <a:endParaRPr lang="en-US"/>
        </a:p>
      </dgm:t>
    </dgm:pt>
    <dgm:pt modelId="{7583ABB3-4929-404A-BCCF-EF9BD2B974C7}" type="parTrans" cxnId="{808683C1-AEE4-486E-914B-99E59E4651A5}">
      <dgm:prSet/>
      <dgm:spPr/>
      <dgm:t>
        <a:bodyPr/>
        <a:lstStyle/>
        <a:p>
          <a:endParaRPr lang="en-US"/>
        </a:p>
      </dgm:t>
    </dgm:pt>
    <dgm:pt modelId="{BA61A620-41C4-4ACA-BCD1-6EA7B9E6E43C}" type="sibTrans" cxnId="{808683C1-AEE4-486E-914B-99E59E4651A5}">
      <dgm:prSet/>
      <dgm:spPr/>
      <dgm:t>
        <a:bodyPr/>
        <a:lstStyle/>
        <a:p>
          <a:endParaRPr lang="en-US"/>
        </a:p>
      </dgm:t>
    </dgm:pt>
    <dgm:pt modelId="{7D5F6EBF-A0FE-4004-A95B-CF2543D98F39}">
      <dgm:prSet/>
      <dgm:spPr/>
      <dgm:t>
        <a:bodyPr/>
        <a:lstStyle/>
        <a:p>
          <a:r>
            <a:rPr lang="sv-FI"/>
            <a:t>- non adequate understanding of the problem and human life leads to a wrong therapeutic response</a:t>
          </a:r>
          <a:endParaRPr lang="en-US"/>
        </a:p>
      </dgm:t>
    </dgm:pt>
    <dgm:pt modelId="{7981B11A-8BE3-4D28-A18E-2BD6A9D99D37}" type="parTrans" cxnId="{4908C65C-C225-466D-A36C-C7A76276CA7F}">
      <dgm:prSet/>
      <dgm:spPr/>
      <dgm:t>
        <a:bodyPr/>
        <a:lstStyle/>
        <a:p>
          <a:endParaRPr lang="en-US"/>
        </a:p>
      </dgm:t>
    </dgm:pt>
    <dgm:pt modelId="{AA95EE48-BB0B-4694-B190-9880ECC91E07}" type="sibTrans" cxnId="{4908C65C-C225-466D-A36C-C7A76276CA7F}">
      <dgm:prSet/>
      <dgm:spPr/>
      <dgm:t>
        <a:bodyPr/>
        <a:lstStyle/>
        <a:p>
          <a:endParaRPr lang="en-US"/>
        </a:p>
      </dgm:t>
    </dgm:pt>
    <dgm:pt modelId="{3407DE1E-D8F7-4EFD-99AD-02687A0F597B}" type="pres">
      <dgm:prSet presAssocID="{C5450612-5625-4E2F-B25C-52A05A3CF2D4}" presName="vert0" presStyleCnt="0">
        <dgm:presLayoutVars>
          <dgm:dir/>
          <dgm:animOne val="branch"/>
          <dgm:animLvl val="lvl"/>
        </dgm:presLayoutVars>
      </dgm:prSet>
      <dgm:spPr/>
    </dgm:pt>
    <dgm:pt modelId="{1E1A9CC2-CE2E-4281-B26D-AC3654872E27}" type="pres">
      <dgm:prSet presAssocID="{51B15DDA-707C-4D67-82A3-2FCE08806E76}" presName="thickLine" presStyleLbl="alignNode1" presStyleIdx="0" presStyleCnt="6"/>
      <dgm:spPr/>
    </dgm:pt>
    <dgm:pt modelId="{DC9B7754-081C-4A76-B465-4F3B4D6D1B45}" type="pres">
      <dgm:prSet presAssocID="{51B15DDA-707C-4D67-82A3-2FCE08806E76}" presName="horz1" presStyleCnt="0"/>
      <dgm:spPr/>
    </dgm:pt>
    <dgm:pt modelId="{3431AFE3-A827-4198-9BEC-9904B0CC713C}" type="pres">
      <dgm:prSet presAssocID="{51B15DDA-707C-4D67-82A3-2FCE08806E76}" presName="tx1" presStyleLbl="revTx" presStyleIdx="0" presStyleCnt="6"/>
      <dgm:spPr/>
    </dgm:pt>
    <dgm:pt modelId="{63928C32-C02C-4CFA-BF9D-A2E24B2969F9}" type="pres">
      <dgm:prSet presAssocID="{51B15DDA-707C-4D67-82A3-2FCE08806E76}" presName="vert1" presStyleCnt="0"/>
      <dgm:spPr/>
    </dgm:pt>
    <dgm:pt modelId="{33D599E6-A613-45B5-9360-64495A4B1959}" type="pres">
      <dgm:prSet presAssocID="{BD684FC6-6FD4-48E3-AE16-D9D5434AE28B}" presName="thickLine" presStyleLbl="alignNode1" presStyleIdx="1" presStyleCnt="6"/>
      <dgm:spPr/>
    </dgm:pt>
    <dgm:pt modelId="{8C49656F-14E5-43C4-B095-3010DAF80158}" type="pres">
      <dgm:prSet presAssocID="{BD684FC6-6FD4-48E3-AE16-D9D5434AE28B}" presName="horz1" presStyleCnt="0"/>
      <dgm:spPr/>
    </dgm:pt>
    <dgm:pt modelId="{6C33620F-B15C-433C-B7CA-5E06FCCA13A6}" type="pres">
      <dgm:prSet presAssocID="{BD684FC6-6FD4-48E3-AE16-D9D5434AE28B}" presName="tx1" presStyleLbl="revTx" presStyleIdx="1" presStyleCnt="6"/>
      <dgm:spPr/>
    </dgm:pt>
    <dgm:pt modelId="{FF23CAAA-9DD6-43C0-8A8F-2778EBEA1BDC}" type="pres">
      <dgm:prSet presAssocID="{BD684FC6-6FD4-48E3-AE16-D9D5434AE28B}" presName="vert1" presStyleCnt="0"/>
      <dgm:spPr/>
    </dgm:pt>
    <dgm:pt modelId="{E075749D-7B0D-4787-BC25-3985C4C8B01F}" type="pres">
      <dgm:prSet presAssocID="{55E21604-3BFB-4478-883A-51D29007B9F8}" presName="thickLine" presStyleLbl="alignNode1" presStyleIdx="2" presStyleCnt="6"/>
      <dgm:spPr/>
    </dgm:pt>
    <dgm:pt modelId="{0F78146F-763B-405B-85EB-E943D280FA4C}" type="pres">
      <dgm:prSet presAssocID="{55E21604-3BFB-4478-883A-51D29007B9F8}" presName="horz1" presStyleCnt="0"/>
      <dgm:spPr/>
    </dgm:pt>
    <dgm:pt modelId="{82E86765-10E3-4825-A498-BB6EB64C19F0}" type="pres">
      <dgm:prSet presAssocID="{55E21604-3BFB-4478-883A-51D29007B9F8}" presName="tx1" presStyleLbl="revTx" presStyleIdx="2" presStyleCnt="6"/>
      <dgm:spPr/>
    </dgm:pt>
    <dgm:pt modelId="{4C4CC11A-BF7B-447D-A550-7E33A2A3A540}" type="pres">
      <dgm:prSet presAssocID="{55E21604-3BFB-4478-883A-51D29007B9F8}" presName="vert1" presStyleCnt="0"/>
      <dgm:spPr/>
    </dgm:pt>
    <dgm:pt modelId="{0C6B8C18-DD97-4B82-8F9F-0BF07B0DC803}" type="pres">
      <dgm:prSet presAssocID="{756D0C07-4D40-4BBA-978C-2E1B91AF6A6B}" presName="thickLine" presStyleLbl="alignNode1" presStyleIdx="3" presStyleCnt="6"/>
      <dgm:spPr/>
    </dgm:pt>
    <dgm:pt modelId="{486DCB99-0AE2-4A07-8E03-C35379480964}" type="pres">
      <dgm:prSet presAssocID="{756D0C07-4D40-4BBA-978C-2E1B91AF6A6B}" presName="horz1" presStyleCnt="0"/>
      <dgm:spPr/>
    </dgm:pt>
    <dgm:pt modelId="{FEC83ACD-22AB-463E-B41B-4323E074F19A}" type="pres">
      <dgm:prSet presAssocID="{756D0C07-4D40-4BBA-978C-2E1B91AF6A6B}" presName="tx1" presStyleLbl="revTx" presStyleIdx="3" presStyleCnt="6"/>
      <dgm:spPr/>
    </dgm:pt>
    <dgm:pt modelId="{220CB8BF-ED59-4C35-91D3-ADF7E288F1F2}" type="pres">
      <dgm:prSet presAssocID="{756D0C07-4D40-4BBA-978C-2E1B91AF6A6B}" presName="vert1" presStyleCnt="0"/>
      <dgm:spPr/>
    </dgm:pt>
    <dgm:pt modelId="{BA987F7A-E9CD-4142-9F4D-E8EB19EA8B9C}" type="pres">
      <dgm:prSet presAssocID="{DB98C0B8-F1AB-46EF-B1EA-E29752A124A8}" presName="thickLine" presStyleLbl="alignNode1" presStyleIdx="4" presStyleCnt="6"/>
      <dgm:spPr/>
    </dgm:pt>
    <dgm:pt modelId="{B917BC22-D9E1-4693-9919-A16556C09B4F}" type="pres">
      <dgm:prSet presAssocID="{DB98C0B8-F1AB-46EF-B1EA-E29752A124A8}" presName="horz1" presStyleCnt="0"/>
      <dgm:spPr/>
    </dgm:pt>
    <dgm:pt modelId="{D863FCC1-86FC-45A0-A407-70B6E3E2B99B}" type="pres">
      <dgm:prSet presAssocID="{DB98C0B8-F1AB-46EF-B1EA-E29752A124A8}" presName="tx1" presStyleLbl="revTx" presStyleIdx="4" presStyleCnt="6"/>
      <dgm:spPr/>
    </dgm:pt>
    <dgm:pt modelId="{8F25C967-BA08-4ECF-B152-DDBDFE343285}" type="pres">
      <dgm:prSet presAssocID="{DB98C0B8-F1AB-46EF-B1EA-E29752A124A8}" presName="vert1" presStyleCnt="0"/>
      <dgm:spPr/>
    </dgm:pt>
    <dgm:pt modelId="{EF700D69-7122-49CE-BE41-5710A7D18489}" type="pres">
      <dgm:prSet presAssocID="{7D5F6EBF-A0FE-4004-A95B-CF2543D98F39}" presName="thickLine" presStyleLbl="alignNode1" presStyleIdx="5" presStyleCnt="6"/>
      <dgm:spPr/>
    </dgm:pt>
    <dgm:pt modelId="{69D5AC93-F3B4-4A6C-9CDE-5C031324B53A}" type="pres">
      <dgm:prSet presAssocID="{7D5F6EBF-A0FE-4004-A95B-CF2543D98F39}" presName="horz1" presStyleCnt="0"/>
      <dgm:spPr/>
    </dgm:pt>
    <dgm:pt modelId="{497F591E-F4DD-4FA6-8C27-04BEFC876EDC}" type="pres">
      <dgm:prSet presAssocID="{7D5F6EBF-A0FE-4004-A95B-CF2543D98F39}" presName="tx1" presStyleLbl="revTx" presStyleIdx="5" presStyleCnt="6"/>
      <dgm:spPr/>
    </dgm:pt>
    <dgm:pt modelId="{7EE48147-1DFD-49D2-8C95-809FEC00D77F}" type="pres">
      <dgm:prSet presAssocID="{7D5F6EBF-A0FE-4004-A95B-CF2543D98F39}" presName="vert1" presStyleCnt="0"/>
      <dgm:spPr/>
    </dgm:pt>
  </dgm:ptLst>
  <dgm:cxnLst>
    <dgm:cxn modelId="{D463A201-EC36-4925-B1D7-DD49C8816D7B}" type="presOf" srcId="{55E21604-3BFB-4478-883A-51D29007B9F8}" destId="{82E86765-10E3-4825-A498-BB6EB64C19F0}" srcOrd="0" destOrd="0" presId="urn:microsoft.com/office/officeart/2008/layout/LinedList"/>
    <dgm:cxn modelId="{5F3A7202-04B2-43B7-80BF-0976290F7FC5}" srcId="{C5450612-5625-4E2F-B25C-52A05A3CF2D4}" destId="{51B15DDA-707C-4D67-82A3-2FCE08806E76}" srcOrd="0" destOrd="0" parTransId="{4FBEA5EC-5490-47AA-A3E7-D1F6FE832990}" sibTransId="{622CECD0-E8A6-4F3A-8A61-8C30744231F3}"/>
    <dgm:cxn modelId="{7C5C5325-9C78-46B7-BC48-6306B0266DF0}" type="presOf" srcId="{C5450612-5625-4E2F-B25C-52A05A3CF2D4}" destId="{3407DE1E-D8F7-4EFD-99AD-02687A0F597B}" srcOrd="0" destOrd="0" presId="urn:microsoft.com/office/officeart/2008/layout/LinedList"/>
    <dgm:cxn modelId="{4908C65C-C225-466D-A36C-C7A76276CA7F}" srcId="{C5450612-5625-4E2F-B25C-52A05A3CF2D4}" destId="{7D5F6EBF-A0FE-4004-A95B-CF2543D98F39}" srcOrd="5" destOrd="0" parTransId="{7981B11A-8BE3-4D28-A18E-2BD6A9D99D37}" sibTransId="{AA95EE48-BB0B-4694-B190-9880ECC91E07}"/>
    <dgm:cxn modelId="{2BF9E866-1BD0-4793-B9D8-3634B314ECAD}" type="presOf" srcId="{DB98C0B8-F1AB-46EF-B1EA-E29752A124A8}" destId="{D863FCC1-86FC-45A0-A407-70B6E3E2B99B}" srcOrd="0" destOrd="0" presId="urn:microsoft.com/office/officeart/2008/layout/LinedList"/>
    <dgm:cxn modelId="{120BB747-B53C-4B37-AF21-D60AC15B2CD8}" type="presOf" srcId="{BD684FC6-6FD4-48E3-AE16-D9D5434AE28B}" destId="{6C33620F-B15C-433C-B7CA-5E06FCCA13A6}" srcOrd="0" destOrd="0" presId="urn:microsoft.com/office/officeart/2008/layout/LinedList"/>
    <dgm:cxn modelId="{1AFDE857-7FC7-4BC5-B718-5BDDAF26F651}" srcId="{C5450612-5625-4E2F-B25C-52A05A3CF2D4}" destId="{756D0C07-4D40-4BBA-978C-2E1B91AF6A6B}" srcOrd="3" destOrd="0" parTransId="{24EC88CB-3807-4E34-93D0-D19FC02CE42A}" sibTransId="{EAEADE02-AFE6-40A5-9360-3BC475F5FC6A}"/>
    <dgm:cxn modelId="{859AA28A-7257-4B8F-9D1B-9DB307A7E3A8}" type="presOf" srcId="{7D5F6EBF-A0FE-4004-A95B-CF2543D98F39}" destId="{497F591E-F4DD-4FA6-8C27-04BEFC876EDC}" srcOrd="0" destOrd="0" presId="urn:microsoft.com/office/officeart/2008/layout/LinedList"/>
    <dgm:cxn modelId="{808683C1-AEE4-486E-914B-99E59E4651A5}" srcId="{C5450612-5625-4E2F-B25C-52A05A3CF2D4}" destId="{DB98C0B8-F1AB-46EF-B1EA-E29752A124A8}" srcOrd="4" destOrd="0" parTransId="{7583ABB3-4929-404A-BCCF-EF9BD2B974C7}" sibTransId="{BA61A620-41C4-4ACA-BCD1-6EA7B9E6E43C}"/>
    <dgm:cxn modelId="{5A7C66C5-B5DC-4497-B2C5-E3DA0970BD8E}" srcId="{C5450612-5625-4E2F-B25C-52A05A3CF2D4}" destId="{BD684FC6-6FD4-48E3-AE16-D9D5434AE28B}" srcOrd="1" destOrd="0" parTransId="{B1DE3AB8-31DB-4799-BB32-9165197285BE}" sibTransId="{B6ADD2DE-CA22-4933-A6BC-CF36033BFB2A}"/>
    <dgm:cxn modelId="{BF8AE8C9-FD01-436E-AC10-3715B033EF30}" type="presOf" srcId="{756D0C07-4D40-4BBA-978C-2E1B91AF6A6B}" destId="{FEC83ACD-22AB-463E-B41B-4323E074F19A}" srcOrd="0" destOrd="0" presId="urn:microsoft.com/office/officeart/2008/layout/LinedList"/>
    <dgm:cxn modelId="{24DB1CDA-02AB-4317-97DB-73D21EDEBAF3}" type="presOf" srcId="{51B15DDA-707C-4D67-82A3-2FCE08806E76}" destId="{3431AFE3-A827-4198-9BEC-9904B0CC713C}" srcOrd="0" destOrd="0" presId="urn:microsoft.com/office/officeart/2008/layout/LinedList"/>
    <dgm:cxn modelId="{8E9FC5E3-570F-41D7-BFC2-71AED11ECB64}" srcId="{C5450612-5625-4E2F-B25C-52A05A3CF2D4}" destId="{55E21604-3BFB-4478-883A-51D29007B9F8}" srcOrd="2" destOrd="0" parTransId="{52D7E3D3-D295-45A4-8644-C15A9BD169F2}" sibTransId="{749E32FF-D769-40EA-B369-EF3266232412}"/>
    <dgm:cxn modelId="{8F40CFDF-2B73-4566-9082-AA5A5B7A9668}" type="presParOf" srcId="{3407DE1E-D8F7-4EFD-99AD-02687A0F597B}" destId="{1E1A9CC2-CE2E-4281-B26D-AC3654872E27}" srcOrd="0" destOrd="0" presId="urn:microsoft.com/office/officeart/2008/layout/LinedList"/>
    <dgm:cxn modelId="{CB591BC1-7E45-4313-9856-38FC2E43B3DB}" type="presParOf" srcId="{3407DE1E-D8F7-4EFD-99AD-02687A0F597B}" destId="{DC9B7754-081C-4A76-B465-4F3B4D6D1B45}" srcOrd="1" destOrd="0" presId="urn:microsoft.com/office/officeart/2008/layout/LinedList"/>
    <dgm:cxn modelId="{7C49C19B-1702-41AF-9D6B-150AEB60633A}" type="presParOf" srcId="{DC9B7754-081C-4A76-B465-4F3B4D6D1B45}" destId="{3431AFE3-A827-4198-9BEC-9904B0CC713C}" srcOrd="0" destOrd="0" presId="urn:microsoft.com/office/officeart/2008/layout/LinedList"/>
    <dgm:cxn modelId="{A3D7A9A2-BD3B-4B44-A217-F4FB2FE4DDF8}" type="presParOf" srcId="{DC9B7754-081C-4A76-B465-4F3B4D6D1B45}" destId="{63928C32-C02C-4CFA-BF9D-A2E24B2969F9}" srcOrd="1" destOrd="0" presId="urn:microsoft.com/office/officeart/2008/layout/LinedList"/>
    <dgm:cxn modelId="{9CEF42A6-89CC-4ADF-BEE4-1F1F1296B58B}" type="presParOf" srcId="{3407DE1E-D8F7-4EFD-99AD-02687A0F597B}" destId="{33D599E6-A613-45B5-9360-64495A4B1959}" srcOrd="2" destOrd="0" presId="urn:microsoft.com/office/officeart/2008/layout/LinedList"/>
    <dgm:cxn modelId="{82FA9FFE-19AD-403C-8097-E472265E2C6D}" type="presParOf" srcId="{3407DE1E-D8F7-4EFD-99AD-02687A0F597B}" destId="{8C49656F-14E5-43C4-B095-3010DAF80158}" srcOrd="3" destOrd="0" presId="urn:microsoft.com/office/officeart/2008/layout/LinedList"/>
    <dgm:cxn modelId="{0394C326-8CED-4023-87F6-6E07F71F7B00}" type="presParOf" srcId="{8C49656F-14E5-43C4-B095-3010DAF80158}" destId="{6C33620F-B15C-433C-B7CA-5E06FCCA13A6}" srcOrd="0" destOrd="0" presId="urn:microsoft.com/office/officeart/2008/layout/LinedList"/>
    <dgm:cxn modelId="{9376F00F-297A-4288-82FF-80C720999980}" type="presParOf" srcId="{8C49656F-14E5-43C4-B095-3010DAF80158}" destId="{FF23CAAA-9DD6-43C0-8A8F-2778EBEA1BDC}" srcOrd="1" destOrd="0" presId="urn:microsoft.com/office/officeart/2008/layout/LinedList"/>
    <dgm:cxn modelId="{75E0F5BF-366D-4801-A2CF-95C4D04F92FD}" type="presParOf" srcId="{3407DE1E-D8F7-4EFD-99AD-02687A0F597B}" destId="{E075749D-7B0D-4787-BC25-3985C4C8B01F}" srcOrd="4" destOrd="0" presId="urn:microsoft.com/office/officeart/2008/layout/LinedList"/>
    <dgm:cxn modelId="{86EE4618-B203-490A-A423-891E38417605}" type="presParOf" srcId="{3407DE1E-D8F7-4EFD-99AD-02687A0F597B}" destId="{0F78146F-763B-405B-85EB-E943D280FA4C}" srcOrd="5" destOrd="0" presId="urn:microsoft.com/office/officeart/2008/layout/LinedList"/>
    <dgm:cxn modelId="{2BEFDA16-4F50-4A13-9234-893B935272F6}" type="presParOf" srcId="{0F78146F-763B-405B-85EB-E943D280FA4C}" destId="{82E86765-10E3-4825-A498-BB6EB64C19F0}" srcOrd="0" destOrd="0" presId="urn:microsoft.com/office/officeart/2008/layout/LinedList"/>
    <dgm:cxn modelId="{1D5B2FF0-FA18-42B4-B1A3-4DBF55FAC748}" type="presParOf" srcId="{0F78146F-763B-405B-85EB-E943D280FA4C}" destId="{4C4CC11A-BF7B-447D-A550-7E33A2A3A540}" srcOrd="1" destOrd="0" presId="urn:microsoft.com/office/officeart/2008/layout/LinedList"/>
    <dgm:cxn modelId="{FAFF8C69-F118-4ECA-94CD-BC82CEFB1E64}" type="presParOf" srcId="{3407DE1E-D8F7-4EFD-99AD-02687A0F597B}" destId="{0C6B8C18-DD97-4B82-8F9F-0BF07B0DC803}" srcOrd="6" destOrd="0" presId="urn:microsoft.com/office/officeart/2008/layout/LinedList"/>
    <dgm:cxn modelId="{58758BA1-74F0-414E-8A14-4AA31D66171A}" type="presParOf" srcId="{3407DE1E-D8F7-4EFD-99AD-02687A0F597B}" destId="{486DCB99-0AE2-4A07-8E03-C35379480964}" srcOrd="7" destOrd="0" presId="urn:microsoft.com/office/officeart/2008/layout/LinedList"/>
    <dgm:cxn modelId="{42A2D877-7D82-469B-AD98-4EEA76BE41EB}" type="presParOf" srcId="{486DCB99-0AE2-4A07-8E03-C35379480964}" destId="{FEC83ACD-22AB-463E-B41B-4323E074F19A}" srcOrd="0" destOrd="0" presId="urn:microsoft.com/office/officeart/2008/layout/LinedList"/>
    <dgm:cxn modelId="{18DDF2F5-8B0D-4EAA-A122-8EA362235CDA}" type="presParOf" srcId="{486DCB99-0AE2-4A07-8E03-C35379480964}" destId="{220CB8BF-ED59-4C35-91D3-ADF7E288F1F2}" srcOrd="1" destOrd="0" presId="urn:microsoft.com/office/officeart/2008/layout/LinedList"/>
    <dgm:cxn modelId="{95399BDC-CBC9-4FC4-9B32-9B2E0046242B}" type="presParOf" srcId="{3407DE1E-D8F7-4EFD-99AD-02687A0F597B}" destId="{BA987F7A-E9CD-4142-9F4D-E8EB19EA8B9C}" srcOrd="8" destOrd="0" presId="urn:microsoft.com/office/officeart/2008/layout/LinedList"/>
    <dgm:cxn modelId="{F60B4E09-CC89-4CAC-80AE-B098A42A49FC}" type="presParOf" srcId="{3407DE1E-D8F7-4EFD-99AD-02687A0F597B}" destId="{B917BC22-D9E1-4693-9919-A16556C09B4F}" srcOrd="9" destOrd="0" presId="urn:microsoft.com/office/officeart/2008/layout/LinedList"/>
    <dgm:cxn modelId="{249BEBD5-F301-4FC1-A67B-306435C642B2}" type="presParOf" srcId="{B917BC22-D9E1-4693-9919-A16556C09B4F}" destId="{D863FCC1-86FC-45A0-A407-70B6E3E2B99B}" srcOrd="0" destOrd="0" presId="urn:microsoft.com/office/officeart/2008/layout/LinedList"/>
    <dgm:cxn modelId="{DC78A8A3-40F5-467A-B3F7-315EFB92D7D2}" type="presParOf" srcId="{B917BC22-D9E1-4693-9919-A16556C09B4F}" destId="{8F25C967-BA08-4ECF-B152-DDBDFE343285}" srcOrd="1" destOrd="0" presId="urn:microsoft.com/office/officeart/2008/layout/LinedList"/>
    <dgm:cxn modelId="{76105CD6-DAF1-4107-9320-767DD3E4C0FF}" type="presParOf" srcId="{3407DE1E-D8F7-4EFD-99AD-02687A0F597B}" destId="{EF700D69-7122-49CE-BE41-5710A7D18489}" srcOrd="10" destOrd="0" presId="urn:microsoft.com/office/officeart/2008/layout/LinedList"/>
    <dgm:cxn modelId="{2B0FABFC-D2EE-45E1-A975-6C24EF05CE05}" type="presParOf" srcId="{3407DE1E-D8F7-4EFD-99AD-02687A0F597B}" destId="{69D5AC93-F3B4-4A6C-9CDE-5C031324B53A}" srcOrd="11" destOrd="0" presId="urn:microsoft.com/office/officeart/2008/layout/LinedList"/>
    <dgm:cxn modelId="{4CAB9A25-3BBC-408D-B59D-1A4A2A56FC86}" type="presParOf" srcId="{69D5AC93-F3B4-4A6C-9CDE-5C031324B53A}" destId="{497F591E-F4DD-4FA6-8C27-04BEFC876EDC}" srcOrd="0" destOrd="0" presId="urn:microsoft.com/office/officeart/2008/layout/LinedList"/>
    <dgm:cxn modelId="{F35D3A19-6B4C-4F22-BA04-CFC197795B66}" type="presParOf" srcId="{69D5AC93-F3B4-4A6C-9CDE-5C031324B53A}" destId="{7EE48147-1DFD-49D2-8C95-809FEC00D77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A9CC2-CE2E-4281-B26D-AC3654872E27}">
      <dsp:nvSpPr>
        <dsp:cNvPr id="0" name=""/>
        <dsp:cNvSpPr/>
      </dsp:nvSpPr>
      <dsp:spPr>
        <a:xfrm>
          <a:off x="0" y="2857"/>
          <a:ext cx="51117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31AFE3-A827-4198-9BEC-9904B0CC713C}">
      <dsp:nvSpPr>
        <dsp:cNvPr id="0" name=""/>
        <dsp:cNvSpPr/>
      </dsp:nvSpPr>
      <dsp:spPr>
        <a:xfrm>
          <a:off x="0" y="2857"/>
          <a:ext cx="5111749" cy="974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v-FI" sz="1900" kern="1200" dirty="0"/>
            <a:t>1. ”</a:t>
          </a:r>
          <a:r>
            <a:rPr lang="sv-FI" sz="1900" kern="1200" dirty="0" err="1"/>
            <a:t>Psychosis</a:t>
          </a:r>
          <a:r>
            <a:rPr lang="sv-FI" sz="1900" kern="1200" dirty="0"/>
            <a:t>” as a </a:t>
          </a:r>
          <a:r>
            <a:rPr lang="sv-FI" sz="1900" kern="1200" dirty="0" err="1"/>
            <a:t>category</a:t>
          </a:r>
          <a:r>
            <a:rPr lang="sv-FI" sz="1900" kern="1200" dirty="0"/>
            <a:t> </a:t>
          </a:r>
          <a:r>
            <a:rPr lang="sv-FI" sz="1900" kern="1200" dirty="0" err="1"/>
            <a:t>does</a:t>
          </a:r>
          <a:r>
            <a:rPr lang="sv-FI" sz="1900" kern="1200" dirty="0"/>
            <a:t> not </a:t>
          </a:r>
          <a:r>
            <a:rPr lang="sv-FI" sz="1900" kern="1200" dirty="0" err="1"/>
            <a:t>exist</a:t>
          </a:r>
          <a:endParaRPr lang="en-US" sz="1900" kern="1200" dirty="0"/>
        </a:p>
      </dsp:txBody>
      <dsp:txXfrm>
        <a:off x="0" y="2857"/>
        <a:ext cx="5111749" cy="974566"/>
      </dsp:txXfrm>
    </dsp:sp>
    <dsp:sp modelId="{33D599E6-A613-45B5-9360-64495A4B1959}">
      <dsp:nvSpPr>
        <dsp:cNvPr id="0" name=""/>
        <dsp:cNvSpPr/>
      </dsp:nvSpPr>
      <dsp:spPr>
        <a:xfrm>
          <a:off x="0" y="977424"/>
          <a:ext cx="51117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33620F-B15C-433C-B7CA-5E06FCCA13A6}">
      <dsp:nvSpPr>
        <dsp:cNvPr id="0" name=""/>
        <dsp:cNvSpPr/>
      </dsp:nvSpPr>
      <dsp:spPr>
        <a:xfrm>
          <a:off x="0" y="977424"/>
          <a:ext cx="5111749" cy="974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v-FI" sz="1900" kern="1200" dirty="0"/>
            <a:t>2. </a:t>
          </a:r>
          <a:r>
            <a:rPr lang="sv-FI" sz="1900" kern="1200" dirty="0" err="1"/>
            <a:t>Psychotic</a:t>
          </a:r>
          <a:r>
            <a:rPr lang="sv-FI" sz="1900" kern="1200" dirty="0"/>
            <a:t> symptoms </a:t>
          </a:r>
          <a:r>
            <a:rPr lang="sv-FI" sz="1900" kern="1200" dirty="0" err="1"/>
            <a:t>are</a:t>
          </a:r>
          <a:r>
            <a:rPr lang="sv-FI" sz="1900" kern="1200" dirty="0"/>
            <a:t> not symptoms </a:t>
          </a:r>
          <a:r>
            <a:rPr lang="sv-FI" sz="1900" kern="1200" dirty="0" err="1"/>
            <a:t>of</a:t>
          </a:r>
          <a:r>
            <a:rPr lang="sv-FI" sz="1900" kern="1200" dirty="0"/>
            <a:t> an </a:t>
          </a:r>
          <a:r>
            <a:rPr lang="sv-FI" sz="1900" kern="1200" dirty="0" err="1"/>
            <a:t>illness</a:t>
          </a:r>
          <a:endParaRPr lang="en-US" sz="1900" kern="1200" dirty="0"/>
        </a:p>
      </dsp:txBody>
      <dsp:txXfrm>
        <a:off x="0" y="977424"/>
        <a:ext cx="5111749" cy="974566"/>
      </dsp:txXfrm>
    </dsp:sp>
    <dsp:sp modelId="{E075749D-7B0D-4787-BC25-3985C4C8B01F}">
      <dsp:nvSpPr>
        <dsp:cNvPr id="0" name=""/>
        <dsp:cNvSpPr/>
      </dsp:nvSpPr>
      <dsp:spPr>
        <a:xfrm>
          <a:off x="0" y="1951990"/>
          <a:ext cx="51117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E86765-10E3-4825-A498-BB6EB64C19F0}">
      <dsp:nvSpPr>
        <dsp:cNvPr id="0" name=""/>
        <dsp:cNvSpPr/>
      </dsp:nvSpPr>
      <dsp:spPr>
        <a:xfrm>
          <a:off x="0" y="1951990"/>
          <a:ext cx="5111749" cy="974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v-FI" sz="1900" kern="1200"/>
            <a:t>-	 strategy of our embodied mind to survive strange experiences</a:t>
          </a:r>
          <a:endParaRPr lang="en-US" sz="1900" kern="1200"/>
        </a:p>
      </dsp:txBody>
      <dsp:txXfrm>
        <a:off x="0" y="1951990"/>
        <a:ext cx="5111749" cy="974566"/>
      </dsp:txXfrm>
    </dsp:sp>
    <dsp:sp modelId="{0C6B8C18-DD97-4B82-8F9F-0BF07B0DC803}">
      <dsp:nvSpPr>
        <dsp:cNvPr id="0" name=""/>
        <dsp:cNvSpPr/>
      </dsp:nvSpPr>
      <dsp:spPr>
        <a:xfrm>
          <a:off x="0" y="2926556"/>
          <a:ext cx="51117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C83ACD-22AB-463E-B41B-4323E074F19A}">
      <dsp:nvSpPr>
        <dsp:cNvPr id="0" name=""/>
        <dsp:cNvSpPr/>
      </dsp:nvSpPr>
      <dsp:spPr>
        <a:xfrm>
          <a:off x="0" y="2926556"/>
          <a:ext cx="5111749" cy="974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v-FI" sz="1900" kern="1200" dirty="0"/>
            <a:t>3. </a:t>
          </a:r>
          <a:r>
            <a:rPr lang="sv-FI" sz="1900" kern="1200" dirty="0" err="1"/>
            <a:t>Longstanding</a:t>
          </a:r>
          <a:r>
            <a:rPr lang="sv-FI" sz="1900" kern="1200" dirty="0"/>
            <a:t> (”</a:t>
          </a:r>
          <a:r>
            <a:rPr lang="sv-FI" sz="1900" kern="1200" dirty="0" err="1"/>
            <a:t>chronic</a:t>
          </a:r>
          <a:r>
            <a:rPr lang="sv-FI" sz="1900" kern="1200" dirty="0"/>
            <a:t>”) </a:t>
          </a:r>
          <a:r>
            <a:rPr lang="sv-FI" sz="1900" kern="1200" dirty="0" err="1"/>
            <a:t>psychotic</a:t>
          </a:r>
          <a:r>
            <a:rPr lang="sv-FI" sz="1900" kern="1200" dirty="0"/>
            <a:t> </a:t>
          </a:r>
          <a:r>
            <a:rPr lang="sv-FI" sz="1900" kern="1200" dirty="0" err="1"/>
            <a:t>behaviour</a:t>
          </a:r>
          <a:r>
            <a:rPr lang="sv-FI" sz="1900" kern="1200" dirty="0"/>
            <a:t> is not an illustrations </a:t>
          </a:r>
          <a:r>
            <a:rPr lang="sv-FI" sz="1900" kern="1200" dirty="0" err="1"/>
            <a:t>of</a:t>
          </a:r>
          <a:r>
            <a:rPr lang="sv-FI" sz="1900" kern="1200" dirty="0"/>
            <a:t> </a:t>
          </a:r>
          <a:r>
            <a:rPr lang="sv-FI" sz="1900" kern="1200" dirty="0" err="1"/>
            <a:t>deep</a:t>
          </a:r>
          <a:r>
            <a:rPr lang="sv-FI" sz="1900" kern="1200" dirty="0"/>
            <a:t> </a:t>
          </a:r>
          <a:r>
            <a:rPr lang="sv-FI" sz="1900" kern="1200" dirty="0" err="1"/>
            <a:t>psychopathology</a:t>
          </a:r>
          <a:r>
            <a:rPr lang="sv-FI" sz="1900" kern="1200" dirty="0"/>
            <a:t> </a:t>
          </a:r>
          <a:r>
            <a:rPr lang="sv-FI" sz="1900" kern="1200" dirty="0" err="1"/>
            <a:t>but</a:t>
          </a:r>
          <a:r>
            <a:rPr lang="sv-FI" sz="1900" kern="1200" dirty="0"/>
            <a:t> </a:t>
          </a:r>
          <a:r>
            <a:rPr lang="sv-FI" sz="1900" kern="1200" dirty="0" err="1"/>
            <a:t>of</a:t>
          </a:r>
          <a:r>
            <a:rPr lang="sv-FI" sz="1900" kern="1200" dirty="0"/>
            <a:t> the </a:t>
          </a:r>
          <a:r>
            <a:rPr lang="sv-FI" sz="1900" kern="1200" dirty="0" err="1"/>
            <a:t>failure</a:t>
          </a:r>
          <a:r>
            <a:rPr lang="sv-FI" sz="1900" kern="1200" dirty="0"/>
            <a:t> in </a:t>
          </a:r>
          <a:r>
            <a:rPr lang="sv-FI" sz="1900" kern="1200" dirty="0" err="1"/>
            <a:t>help</a:t>
          </a:r>
          <a:r>
            <a:rPr lang="sv-FI" sz="1900" kern="1200" dirty="0"/>
            <a:t> in </a:t>
          </a:r>
          <a:r>
            <a:rPr lang="sv-FI" sz="1900" kern="1200" dirty="0" err="1"/>
            <a:t>two</a:t>
          </a:r>
          <a:r>
            <a:rPr lang="sv-FI" sz="1900" kern="1200" dirty="0"/>
            <a:t> </a:t>
          </a:r>
          <a:r>
            <a:rPr lang="sv-FI" sz="1900" kern="1200" dirty="0" err="1"/>
            <a:t>respect</a:t>
          </a:r>
          <a:endParaRPr lang="en-US" sz="1900" kern="1200" dirty="0"/>
        </a:p>
      </dsp:txBody>
      <dsp:txXfrm>
        <a:off x="0" y="2926556"/>
        <a:ext cx="5111749" cy="974566"/>
      </dsp:txXfrm>
    </dsp:sp>
    <dsp:sp modelId="{BA987F7A-E9CD-4142-9F4D-E8EB19EA8B9C}">
      <dsp:nvSpPr>
        <dsp:cNvPr id="0" name=""/>
        <dsp:cNvSpPr/>
      </dsp:nvSpPr>
      <dsp:spPr>
        <a:xfrm>
          <a:off x="0" y="3901122"/>
          <a:ext cx="51117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63FCC1-86FC-45A0-A407-70B6E3E2B99B}">
      <dsp:nvSpPr>
        <dsp:cNvPr id="0" name=""/>
        <dsp:cNvSpPr/>
      </dsp:nvSpPr>
      <dsp:spPr>
        <a:xfrm>
          <a:off x="0" y="3901122"/>
          <a:ext cx="5111749" cy="974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v-FI" sz="1900" kern="1200"/>
            <a:t>- treatment starts all too late</a:t>
          </a:r>
          <a:endParaRPr lang="en-US" sz="1900" kern="1200"/>
        </a:p>
      </dsp:txBody>
      <dsp:txXfrm>
        <a:off x="0" y="3901122"/>
        <a:ext cx="5111749" cy="974566"/>
      </dsp:txXfrm>
    </dsp:sp>
    <dsp:sp modelId="{EF700D69-7122-49CE-BE41-5710A7D18489}">
      <dsp:nvSpPr>
        <dsp:cNvPr id="0" name=""/>
        <dsp:cNvSpPr/>
      </dsp:nvSpPr>
      <dsp:spPr>
        <a:xfrm>
          <a:off x="0" y="4875688"/>
          <a:ext cx="511174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7F591E-F4DD-4FA6-8C27-04BEFC876EDC}">
      <dsp:nvSpPr>
        <dsp:cNvPr id="0" name=""/>
        <dsp:cNvSpPr/>
      </dsp:nvSpPr>
      <dsp:spPr>
        <a:xfrm>
          <a:off x="0" y="4875688"/>
          <a:ext cx="5111749" cy="974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sv-FI" sz="1900" kern="1200"/>
            <a:t>- non adequate understanding of the problem and human life leads to a wrong therapeutic response</a:t>
          </a:r>
          <a:endParaRPr lang="en-US" sz="1900" kern="1200"/>
        </a:p>
      </dsp:txBody>
      <dsp:txXfrm>
        <a:off x="0" y="4875688"/>
        <a:ext cx="5111749" cy="97456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US" dirty="0"/>
          </a:p>
        </p:txBody>
      </p:sp>
      <p:sp>
        <p:nvSpPr>
          <p:cNvPr id="3" name="Päivämäärän paikkamerkki 2"/>
          <p:cNvSpPr>
            <a:spLocks noGrp="1"/>
          </p:cNvSpPr>
          <p:nvPr>
            <p:ph type="dt" idx="1"/>
          </p:nvPr>
        </p:nvSpPr>
        <p:spPr>
          <a:xfrm>
            <a:off x="3857625" y="0"/>
            <a:ext cx="2951163" cy="496888"/>
          </a:xfrm>
          <a:prstGeom prst="rect">
            <a:avLst/>
          </a:prstGeom>
        </p:spPr>
        <p:txBody>
          <a:bodyPr vert="horz" lIns="91440" tIns="45720" rIns="91440" bIns="45720" rtlCol="0"/>
          <a:lstStyle>
            <a:lvl1pPr algn="r">
              <a:defRPr sz="1200"/>
            </a:lvl1pPr>
          </a:lstStyle>
          <a:p>
            <a:fld id="{6E9E694C-6C9F-4DB1-BE3C-92D0D3D517E2}" type="datetimeFigureOut">
              <a:rPr lang="en-US" smtClean="0"/>
              <a:t>5/19/2023</a:t>
            </a:fld>
            <a:endParaRPr lang="en-US" dirty="0"/>
          </a:p>
        </p:txBody>
      </p:sp>
      <p:sp>
        <p:nvSpPr>
          <p:cNvPr id="4" name="Dian kuvan paikkamerkki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Huomautusten paikkamerkki 4"/>
          <p:cNvSpPr>
            <a:spLocks noGrp="1"/>
          </p:cNvSpPr>
          <p:nvPr>
            <p:ph type="body" sz="quarter" idx="3"/>
          </p:nvPr>
        </p:nvSpPr>
        <p:spPr>
          <a:xfrm>
            <a:off x="681038" y="4722813"/>
            <a:ext cx="5448300" cy="4473575"/>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6" name="Alatunnisteen paikkamerkki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vl1pPr>
          </a:lstStyle>
          <a:p>
            <a:endParaRPr lang="en-US" dirty="0"/>
          </a:p>
        </p:txBody>
      </p:sp>
      <p:sp>
        <p:nvSpPr>
          <p:cNvPr id="7" name="Dian numeron paikkamerkki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a:defRPr sz="1200"/>
            </a:lvl1pPr>
          </a:lstStyle>
          <a:p>
            <a:fld id="{0F45F4BE-73B1-4413-8446-FBA569B589E5}" type="slidenum">
              <a:rPr lang="en-US" smtClean="0"/>
              <a:t>‹#›</a:t>
            </a:fld>
            <a:endParaRPr lang="en-US" dirty="0"/>
          </a:p>
        </p:txBody>
      </p:sp>
    </p:spTree>
    <p:extLst>
      <p:ext uri="{BB962C8B-B14F-4D97-AF65-F5344CB8AC3E}">
        <p14:creationId xmlns:p14="http://schemas.microsoft.com/office/powerpoint/2010/main" val="396034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714375" y="746125"/>
            <a:ext cx="5381625" cy="37274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xfrm>
            <a:off x="681198" y="4723373"/>
            <a:ext cx="5447980" cy="4473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fi-FI"/>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 napsautt.</a:t>
            </a:r>
            <a:endParaRPr lang="en-US"/>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a:p>
        </p:txBody>
      </p:sp>
      <p:sp>
        <p:nvSpPr>
          <p:cNvPr id="4" name="Päivämäärän paikkamerkki 3"/>
          <p:cNvSpPr>
            <a:spLocks noGrp="1"/>
          </p:cNvSpPr>
          <p:nvPr>
            <p:ph type="dt" sz="half" idx="10"/>
          </p:nvPr>
        </p:nvSpPr>
        <p:spPr/>
        <p:txBody>
          <a:bodyPr/>
          <a:lstStyle/>
          <a:p>
            <a:fld id="{B0E0A302-E76C-4E9D-8D31-288FEDE579F1}" type="datetime1">
              <a:rPr lang="fi-FI" smtClean="0"/>
              <a:pPr/>
              <a:t>19.5.2023</a:t>
            </a:fld>
            <a:endParaRPr lang="en-US" dirty="0"/>
          </a:p>
        </p:txBody>
      </p:sp>
      <p:sp>
        <p:nvSpPr>
          <p:cNvPr id="5" name="Alatunnisteen paikkamerkki 4"/>
          <p:cNvSpPr>
            <a:spLocks noGrp="1"/>
          </p:cNvSpPr>
          <p:nvPr>
            <p:ph type="ftr" sz="quarter" idx="11"/>
          </p:nvPr>
        </p:nvSpPr>
        <p:spPr/>
        <p:txBody>
          <a:bodyPr/>
          <a:lstStyle/>
          <a:p>
            <a:endParaRPr lang="en-US" dirty="0"/>
          </a:p>
        </p:txBody>
      </p:sp>
      <p:sp>
        <p:nvSpPr>
          <p:cNvPr id="6" name="Dian numeron paikkamerkki 5"/>
          <p:cNvSpPr>
            <a:spLocks noGrp="1"/>
          </p:cNvSpPr>
          <p:nvPr>
            <p:ph type="sldNum" sz="quarter" idx="12"/>
          </p:nvPr>
        </p:nvSpPr>
        <p:spPr/>
        <p:txBody>
          <a:bodyPr/>
          <a:lstStyle/>
          <a:p>
            <a:fld id="{61DB47D5-9924-43CE-937C-3B6EEDF76F67}" type="slidenum">
              <a:rPr lang="en-US" smtClean="0"/>
              <a:pPr/>
              <a:t>‹#›</a:t>
            </a:fld>
            <a:endParaRPr lang="en-US" dirty="0"/>
          </a:p>
        </p:txBody>
      </p:sp>
      <p:pic>
        <p:nvPicPr>
          <p:cNvPr id="7" name="Kuva 6" descr="JY150_logo_oranssi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3568" y="52980"/>
            <a:ext cx="1512168" cy="2139911"/>
          </a:xfrm>
          <a:prstGeom prst="rect">
            <a:avLst/>
          </a:prstGeom>
        </p:spPr>
      </p:pic>
      <p:pic>
        <p:nvPicPr>
          <p:cNvPr id="8" name="Kuva 7" descr="Pystypalkki_oranssi.jpg"/>
          <p:cNvPicPr>
            <a:picLocks noChangeAspect="1"/>
          </p:cNvPicPr>
          <p:nvPr userDrawn="1"/>
        </p:nvPicPr>
        <p:blipFill rotWithShape="1">
          <a:blip r:embed="rId3" cstate="print"/>
          <a:srcRect r="92095"/>
          <a:stretch/>
        </p:blipFill>
        <p:spPr>
          <a:xfrm>
            <a:off x="0" y="0"/>
            <a:ext cx="722806" cy="6858000"/>
          </a:xfrm>
          <a:prstGeom prst="rect">
            <a:avLst/>
          </a:prstGeom>
        </p:spPr>
      </p:pic>
      <p:pic>
        <p:nvPicPr>
          <p:cNvPr id="9" name="Kuva 8" descr="jyu-logo cmyk_teksti-oikealla_kaksikielinen.eps"/>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27572" y="5908535"/>
            <a:ext cx="1564908" cy="748852"/>
          </a:xfrm>
          <a:prstGeom prst="rect">
            <a:avLst/>
          </a:prstGeom>
        </p:spPr>
      </p:pic>
    </p:spTree>
    <p:extLst>
      <p:ext uri="{BB962C8B-B14F-4D97-AF65-F5344CB8AC3E}">
        <p14:creationId xmlns:p14="http://schemas.microsoft.com/office/powerpoint/2010/main" val="1932343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US"/>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Päivämäärän paikkamerkki 3"/>
          <p:cNvSpPr>
            <a:spLocks noGrp="1"/>
          </p:cNvSpPr>
          <p:nvPr>
            <p:ph type="dt" sz="half" idx="10"/>
          </p:nvPr>
        </p:nvSpPr>
        <p:spPr/>
        <p:txBody>
          <a:bodyPr/>
          <a:lstStyle/>
          <a:p>
            <a:fld id="{5D8C361A-EA2B-4A1A-9044-AE5096E09820}" type="datetime1">
              <a:rPr lang="fi-FI" smtClean="0"/>
              <a:pPr/>
              <a:t>19.5.2023</a:t>
            </a:fld>
            <a:endParaRPr lang="en-US" dirty="0"/>
          </a:p>
        </p:txBody>
      </p:sp>
      <p:sp>
        <p:nvSpPr>
          <p:cNvPr id="5" name="Alatunnisteen paikkamerkki 4"/>
          <p:cNvSpPr>
            <a:spLocks noGrp="1"/>
          </p:cNvSpPr>
          <p:nvPr>
            <p:ph type="ftr" sz="quarter" idx="11"/>
          </p:nvPr>
        </p:nvSpPr>
        <p:spPr/>
        <p:txBody>
          <a:bodyPr/>
          <a:lstStyle/>
          <a:p>
            <a:endParaRPr lang="en-US" dirty="0"/>
          </a:p>
        </p:txBody>
      </p:sp>
      <p:sp>
        <p:nvSpPr>
          <p:cNvPr id="6" name="Dian numeron paikkamerkki 5"/>
          <p:cNvSpPr>
            <a:spLocks noGrp="1"/>
          </p:cNvSpPr>
          <p:nvPr>
            <p:ph type="sldNum" sz="quarter" idx="12"/>
          </p:nvPr>
        </p:nvSpPr>
        <p:spPr/>
        <p:txBody>
          <a:bodyPr/>
          <a:lstStyle/>
          <a:p>
            <a:fld id="{43F0F0B8-DA64-4C69-A87E-8C15A3ED0F15}" type="slidenum">
              <a:rPr lang="en-US" smtClean="0"/>
              <a:pPr/>
              <a:t>‹#›</a:t>
            </a:fld>
            <a:endParaRPr lang="en-US" dirty="0"/>
          </a:p>
        </p:txBody>
      </p:sp>
    </p:spTree>
    <p:extLst>
      <p:ext uri="{BB962C8B-B14F-4D97-AF65-F5344CB8AC3E}">
        <p14:creationId xmlns:p14="http://schemas.microsoft.com/office/powerpoint/2010/main" val="236453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a:t>Muokkaa perustyyl. napsautt.</a:t>
            </a:r>
            <a:endParaRPr lang="en-US"/>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Päivämäärän paikkamerkki 3"/>
          <p:cNvSpPr>
            <a:spLocks noGrp="1"/>
          </p:cNvSpPr>
          <p:nvPr>
            <p:ph type="dt" sz="half" idx="10"/>
          </p:nvPr>
        </p:nvSpPr>
        <p:spPr/>
        <p:txBody>
          <a:bodyPr/>
          <a:lstStyle/>
          <a:p>
            <a:fld id="{979DA966-1E3F-441B-9199-0238BC615874}" type="datetime1">
              <a:rPr lang="fi-FI" smtClean="0"/>
              <a:pPr/>
              <a:t>19.5.2023</a:t>
            </a:fld>
            <a:endParaRPr lang="en-US" dirty="0"/>
          </a:p>
        </p:txBody>
      </p:sp>
      <p:sp>
        <p:nvSpPr>
          <p:cNvPr id="5" name="Alatunnisteen paikkamerkki 4"/>
          <p:cNvSpPr>
            <a:spLocks noGrp="1"/>
          </p:cNvSpPr>
          <p:nvPr>
            <p:ph type="ftr" sz="quarter" idx="11"/>
          </p:nvPr>
        </p:nvSpPr>
        <p:spPr/>
        <p:txBody>
          <a:bodyPr/>
          <a:lstStyle/>
          <a:p>
            <a:endParaRPr lang="en-US" dirty="0"/>
          </a:p>
        </p:txBody>
      </p:sp>
      <p:sp>
        <p:nvSpPr>
          <p:cNvPr id="6" name="Dian numeron paikkamerkki 5"/>
          <p:cNvSpPr>
            <a:spLocks noGrp="1"/>
          </p:cNvSpPr>
          <p:nvPr>
            <p:ph type="sldNum" sz="quarter" idx="12"/>
          </p:nvPr>
        </p:nvSpPr>
        <p:spPr/>
        <p:txBody>
          <a:bodyPr/>
          <a:lstStyle/>
          <a:p>
            <a:fld id="{880A846C-4A82-4F5C-8C31-4637B2601A5C}" type="slidenum">
              <a:rPr lang="en-US" smtClean="0"/>
              <a:pPr/>
              <a:t>‹#›</a:t>
            </a:fld>
            <a:endParaRPr lang="en-US" dirty="0"/>
          </a:p>
        </p:txBody>
      </p:sp>
    </p:spTree>
    <p:extLst>
      <p:ext uri="{BB962C8B-B14F-4D97-AF65-F5344CB8AC3E}">
        <p14:creationId xmlns:p14="http://schemas.microsoft.com/office/powerpoint/2010/main" val="3245167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Otsikkodia">
    <p:spTree>
      <p:nvGrpSpPr>
        <p:cNvPr id="1" name=""/>
        <p:cNvGrpSpPr/>
        <p:nvPr/>
      </p:nvGrpSpPr>
      <p:grpSpPr>
        <a:xfrm>
          <a:off x="0" y="0"/>
          <a:ext cx="0" cy="0"/>
          <a:chOff x="0" y="0"/>
          <a:chExt cx="0" cy="0"/>
        </a:xfrm>
      </p:grpSpPr>
      <p:sp>
        <p:nvSpPr>
          <p:cNvPr id="3085" name="Rectangle 13"/>
          <p:cNvSpPr>
            <a:spLocks noGrp="1" noChangeArrowheads="1"/>
          </p:cNvSpPr>
          <p:nvPr>
            <p:ph type="ftr" sz="quarter" idx="3"/>
          </p:nvPr>
        </p:nvSpPr>
        <p:spPr>
          <a:xfrm>
            <a:off x="2916238" y="6192838"/>
            <a:ext cx="2895600" cy="331787"/>
          </a:xfrm>
        </p:spPr>
        <p:txBody>
          <a:bodyPr/>
          <a:lstStyle>
            <a:lvl1pPr>
              <a:defRPr/>
            </a:lvl1pPr>
          </a:lstStyle>
          <a:p>
            <a:endParaRPr lang="en-US" dirty="0"/>
          </a:p>
        </p:txBody>
      </p:sp>
      <p:sp>
        <p:nvSpPr>
          <p:cNvPr id="3086" name="Rectangle 14"/>
          <p:cNvSpPr>
            <a:spLocks noGrp="1" noChangeArrowheads="1"/>
          </p:cNvSpPr>
          <p:nvPr>
            <p:ph type="sldNum" sz="quarter" idx="4"/>
          </p:nvPr>
        </p:nvSpPr>
        <p:spPr/>
        <p:txBody>
          <a:bodyPr/>
          <a:lstStyle>
            <a:lvl1pPr>
              <a:defRPr/>
            </a:lvl1pPr>
          </a:lstStyle>
          <a:p>
            <a:fld id="{61DB47D5-9924-43CE-937C-3B6EEDF76F67}" type="slidenum">
              <a:rPr lang="en-US"/>
              <a:pPr/>
              <a:t>‹#›</a:t>
            </a:fld>
            <a:endParaRPr lang="en-US" dirty="0"/>
          </a:p>
        </p:txBody>
      </p:sp>
      <p:pic>
        <p:nvPicPr>
          <p:cNvPr id="12" name="Kuva 11" descr="JY150_logo_oranssi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3568" y="52980"/>
            <a:ext cx="1512168" cy="2139911"/>
          </a:xfrm>
          <a:prstGeom prst="rect">
            <a:avLst/>
          </a:prstGeom>
        </p:spPr>
      </p:pic>
      <p:pic>
        <p:nvPicPr>
          <p:cNvPr id="13" name="Kuva 12" descr="Pystypalkki_oranssi.jpg"/>
          <p:cNvPicPr>
            <a:picLocks noChangeAspect="1"/>
          </p:cNvPicPr>
          <p:nvPr userDrawn="1"/>
        </p:nvPicPr>
        <p:blipFill rotWithShape="1">
          <a:blip r:embed="rId3" cstate="print"/>
          <a:srcRect r="92095"/>
          <a:stretch/>
        </p:blipFill>
        <p:spPr>
          <a:xfrm>
            <a:off x="0" y="0"/>
            <a:ext cx="722806" cy="6858000"/>
          </a:xfrm>
          <a:prstGeom prst="rect">
            <a:avLst/>
          </a:prstGeom>
        </p:spPr>
      </p:pic>
      <p:pic>
        <p:nvPicPr>
          <p:cNvPr id="14" name="Kuva 13" descr="jyu-logo cmyk_teksti-oikealla_kaksikielinen.eps"/>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27572" y="5908535"/>
            <a:ext cx="1564908" cy="748852"/>
          </a:xfrm>
          <a:prstGeom prst="rect">
            <a:avLst/>
          </a:prstGeom>
        </p:spPr>
      </p:pic>
      <p:sp>
        <p:nvSpPr>
          <p:cNvPr id="3084" name="Rectangle 12"/>
          <p:cNvSpPr>
            <a:spLocks noGrp="1" noChangeArrowheads="1"/>
          </p:cNvSpPr>
          <p:nvPr>
            <p:ph type="dt" sz="half" idx="2"/>
          </p:nvPr>
        </p:nvSpPr>
        <p:spPr>
          <a:xfrm>
            <a:off x="493713" y="6192838"/>
            <a:ext cx="2133600" cy="331787"/>
          </a:xfrm>
        </p:spPr>
        <p:txBody>
          <a:bodyPr/>
          <a:lstStyle>
            <a:lvl1pPr>
              <a:defRPr/>
            </a:lvl1pPr>
          </a:lstStyle>
          <a:p>
            <a:fld id="{B0E0A302-E76C-4E9D-8D31-288FEDE579F1}" type="datetime1">
              <a:rPr lang="fi-FI"/>
              <a:pPr/>
              <a:t>19.5.2023</a:t>
            </a:fld>
            <a:endParaRPr lang="en-US" dirty="0"/>
          </a:p>
        </p:txBody>
      </p:sp>
      <p:sp>
        <p:nvSpPr>
          <p:cNvPr id="10" name="Rectangle 20"/>
          <p:cNvSpPr>
            <a:spLocks noGrp="1" noChangeArrowheads="1"/>
          </p:cNvSpPr>
          <p:nvPr>
            <p:ph type="ctrTitle"/>
          </p:nvPr>
        </p:nvSpPr>
        <p:spPr>
          <a:xfrm>
            <a:off x="774000" y="2130425"/>
            <a:ext cx="7776863" cy="1470025"/>
          </a:xfrm>
        </p:spPr>
        <p:txBody>
          <a:bodyPr/>
          <a:lstStyle>
            <a:lvl1pPr>
              <a:defRPr sz="4400"/>
            </a:lvl1pPr>
          </a:lstStyle>
          <a:p>
            <a:r>
              <a:rPr lang="fi-FI"/>
              <a:t>Muokkaa perustyyl. napsautt.</a:t>
            </a:r>
            <a:endParaRPr lang="en-US"/>
          </a:p>
        </p:txBody>
      </p:sp>
      <p:sp>
        <p:nvSpPr>
          <p:cNvPr id="11" name="Rectangle 21"/>
          <p:cNvSpPr>
            <a:spLocks noGrp="1" noChangeArrowheads="1"/>
          </p:cNvSpPr>
          <p:nvPr>
            <p:ph type="subTitle" idx="1"/>
          </p:nvPr>
        </p:nvSpPr>
        <p:spPr>
          <a:xfrm>
            <a:off x="1026027" y="4149725"/>
            <a:ext cx="7272808" cy="1008063"/>
          </a:xfrm>
        </p:spPr>
        <p:txBody>
          <a:bodyPr/>
          <a:lstStyle>
            <a:lvl1pPr marL="0" indent="0" algn="ctr">
              <a:buFont typeface="Wingdings" pitchFamily="2" charset="2"/>
              <a:buNone/>
              <a:defRPr/>
            </a:lvl1pPr>
          </a:lstStyle>
          <a:p>
            <a:r>
              <a:rPr lang="fi-FI"/>
              <a:t>Muokkaa alaotsikon perustyyliä napsautt.</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US"/>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Päivämäärän paikkamerkki 3"/>
          <p:cNvSpPr>
            <a:spLocks noGrp="1"/>
          </p:cNvSpPr>
          <p:nvPr>
            <p:ph type="dt" sz="half" idx="10"/>
          </p:nvPr>
        </p:nvSpPr>
        <p:spPr/>
        <p:txBody>
          <a:bodyPr/>
          <a:lstStyle/>
          <a:p>
            <a:fld id="{9BCF8E65-3B99-45D4-8CF5-C5337EE58604}" type="datetime1">
              <a:rPr lang="fi-FI" smtClean="0"/>
              <a:pPr/>
              <a:t>19.5.2023</a:t>
            </a:fld>
            <a:endParaRPr lang="en-US" dirty="0"/>
          </a:p>
        </p:txBody>
      </p:sp>
      <p:sp>
        <p:nvSpPr>
          <p:cNvPr id="5" name="Alatunnisteen paikkamerkki 4"/>
          <p:cNvSpPr>
            <a:spLocks noGrp="1"/>
          </p:cNvSpPr>
          <p:nvPr>
            <p:ph type="ftr" sz="quarter" idx="11"/>
          </p:nvPr>
        </p:nvSpPr>
        <p:spPr/>
        <p:txBody>
          <a:bodyPr/>
          <a:lstStyle/>
          <a:p>
            <a:endParaRPr lang="en-US" dirty="0"/>
          </a:p>
        </p:txBody>
      </p:sp>
      <p:sp>
        <p:nvSpPr>
          <p:cNvPr id="6" name="Dian numeron paikkamerkki 5"/>
          <p:cNvSpPr>
            <a:spLocks noGrp="1"/>
          </p:cNvSpPr>
          <p:nvPr>
            <p:ph type="sldNum" sz="quarter" idx="12"/>
          </p:nvPr>
        </p:nvSpPr>
        <p:spPr/>
        <p:txBody>
          <a:bodyPr/>
          <a:lstStyle/>
          <a:p>
            <a:fld id="{194B0CD8-22CB-4EB1-9BD2-3678B1BC3098}" type="slidenum">
              <a:rPr lang="en-US" smtClean="0"/>
              <a:pPr/>
              <a:t>‹#›</a:t>
            </a:fld>
            <a:endParaRPr lang="en-US" dirty="0"/>
          </a:p>
        </p:txBody>
      </p:sp>
    </p:spTree>
    <p:extLst>
      <p:ext uri="{BB962C8B-B14F-4D97-AF65-F5344CB8AC3E}">
        <p14:creationId xmlns:p14="http://schemas.microsoft.com/office/powerpoint/2010/main" val="148980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endParaRPr lang="en-US"/>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3F7DB4A-5CB6-49C6-B77F-F0CC692756F7}" type="datetime1">
              <a:rPr lang="fi-FI" smtClean="0"/>
              <a:pPr/>
              <a:t>19.5.2023</a:t>
            </a:fld>
            <a:endParaRPr lang="en-US" dirty="0"/>
          </a:p>
        </p:txBody>
      </p:sp>
      <p:sp>
        <p:nvSpPr>
          <p:cNvPr id="5" name="Alatunnisteen paikkamerkki 4"/>
          <p:cNvSpPr>
            <a:spLocks noGrp="1"/>
          </p:cNvSpPr>
          <p:nvPr>
            <p:ph type="ftr" sz="quarter" idx="11"/>
          </p:nvPr>
        </p:nvSpPr>
        <p:spPr/>
        <p:txBody>
          <a:bodyPr/>
          <a:lstStyle/>
          <a:p>
            <a:endParaRPr lang="en-US" dirty="0"/>
          </a:p>
        </p:txBody>
      </p:sp>
      <p:sp>
        <p:nvSpPr>
          <p:cNvPr id="6" name="Dian numeron paikkamerkki 5"/>
          <p:cNvSpPr>
            <a:spLocks noGrp="1"/>
          </p:cNvSpPr>
          <p:nvPr>
            <p:ph type="sldNum" sz="quarter" idx="12"/>
          </p:nvPr>
        </p:nvSpPr>
        <p:spPr/>
        <p:txBody>
          <a:bodyPr/>
          <a:lstStyle/>
          <a:p>
            <a:fld id="{FF6DD52C-4A2A-46DF-BD3B-8848596CF5F9}" type="slidenum">
              <a:rPr lang="en-US" smtClean="0"/>
              <a:pPr/>
              <a:t>‹#›</a:t>
            </a:fld>
            <a:endParaRPr lang="en-US" dirty="0"/>
          </a:p>
        </p:txBody>
      </p:sp>
    </p:spTree>
    <p:extLst>
      <p:ext uri="{BB962C8B-B14F-4D97-AF65-F5344CB8AC3E}">
        <p14:creationId xmlns:p14="http://schemas.microsoft.com/office/powerpoint/2010/main" val="213776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US"/>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Päivämäärän paikkamerkki 4"/>
          <p:cNvSpPr>
            <a:spLocks noGrp="1"/>
          </p:cNvSpPr>
          <p:nvPr>
            <p:ph type="dt" sz="half" idx="10"/>
          </p:nvPr>
        </p:nvSpPr>
        <p:spPr/>
        <p:txBody>
          <a:bodyPr/>
          <a:lstStyle/>
          <a:p>
            <a:fld id="{F2C5917B-86D0-4131-AC16-9E50F30EE710}" type="datetime1">
              <a:rPr lang="fi-FI" smtClean="0"/>
              <a:pPr/>
              <a:t>19.5.2023</a:t>
            </a:fld>
            <a:endParaRPr lang="en-US" dirty="0"/>
          </a:p>
        </p:txBody>
      </p:sp>
      <p:sp>
        <p:nvSpPr>
          <p:cNvPr id="6" name="Alatunnisteen paikkamerkki 5"/>
          <p:cNvSpPr>
            <a:spLocks noGrp="1"/>
          </p:cNvSpPr>
          <p:nvPr>
            <p:ph type="ftr" sz="quarter" idx="11"/>
          </p:nvPr>
        </p:nvSpPr>
        <p:spPr/>
        <p:txBody>
          <a:bodyPr/>
          <a:lstStyle/>
          <a:p>
            <a:endParaRPr lang="en-US" dirty="0"/>
          </a:p>
        </p:txBody>
      </p:sp>
      <p:sp>
        <p:nvSpPr>
          <p:cNvPr id="7" name="Dian numeron paikkamerkki 6"/>
          <p:cNvSpPr>
            <a:spLocks noGrp="1"/>
          </p:cNvSpPr>
          <p:nvPr>
            <p:ph type="sldNum" sz="quarter" idx="12"/>
          </p:nvPr>
        </p:nvSpPr>
        <p:spPr/>
        <p:txBody>
          <a:bodyPr/>
          <a:lstStyle/>
          <a:p>
            <a:fld id="{A739ECBC-5D25-41DB-B863-0DD70FB2FB09}" type="slidenum">
              <a:rPr lang="en-US" smtClean="0"/>
              <a:pPr/>
              <a:t>‹#›</a:t>
            </a:fld>
            <a:endParaRPr lang="en-US" dirty="0"/>
          </a:p>
        </p:txBody>
      </p:sp>
    </p:spTree>
    <p:extLst>
      <p:ext uri="{BB962C8B-B14F-4D97-AF65-F5344CB8AC3E}">
        <p14:creationId xmlns:p14="http://schemas.microsoft.com/office/powerpoint/2010/main" val="132727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endParaRPr lang="en-US"/>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7" name="Päivämäärän paikkamerkki 6"/>
          <p:cNvSpPr>
            <a:spLocks noGrp="1"/>
          </p:cNvSpPr>
          <p:nvPr>
            <p:ph type="dt" sz="half" idx="10"/>
          </p:nvPr>
        </p:nvSpPr>
        <p:spPr/>
        <p:txBody>
          <a:bodyPr/>
          <a:lstStyle/>
          <a:p>
            <a:fld id="{8E05BA8F-96ED-41A3-ABCD-115F986C16B9}" type="datetime1">
              <a:rPr lang="fi-FI" smtClean="0"/>
              <a:pPr/>
              <a:t>19.5.2023</a:t>
            </a:fld>
            <a:endParaRPr lang="en-US" dirty="0"/>
          </a:p>
        </p:txBody>
      </p:sp>
      <p:sp>
        <p:nvSpPr>
          <p:cNvPr id="8" name="Alatunnisteen paikkamerkki 7"/>
          <p:cNvSpPr>
            <a:spLocks noGrp="1"/>
          </p:cNvSpPr>
          <p:nvPr>
            <p:ph type="ftr" sz="quarter" idx="11"/>
          </p:nvPr>
        </p:nvSpPr>
        <p:spPr/>
        <p:txBody>
          <a:bodyPr/>
          <a:lstStyle/>
          <a:p>
            <a:endParaRPr lang="en-US" dirty="0"/>
          </a:p>
        </p:txBody>
      </p:sp>
      <p:sp>
        <p:nvSpPr>
          <p:cNvPr id="9" name="Dian numeron paikkamerkki 8"/>
          <p:cNvSpPr>
            <a:spLocks noGrp="1"/>
          </p:cNvSpPr>
          <p:nvPr>
            <p:ph type="sldNum" sz="quarter" idx="12"/>
          </p:nvPr>
        </p:nvSpPr>
        <p:spPr/>
        <p:txBody>
          <a:bodyPr/>
          <a:lstStyle/>
          <a:p>
            <a:fld id="{06EF321D-EC7E-4399-94E1-37EB1B391130}" type="slidenum">
              <a:rPr lang="en-US" smtClean="0"/>
              <a:pPr/>
              <a:t>‹#›</a:t>
            </a:fld>
            <a:endParaRPr lang="en-US" dirty="0"/>
          </a:p>
        </p:txBody>
      </p:sp>
    </p:spTree>
    <p:extLst>
      <p:ext uri="{BB962C8B-B14F-4D97-AF65-F5344CB8AC3E}">
        <p14:creationId xmlns:p14="http://schemas.microsoft.com/office/powerpoint/2010/main" val="1969857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US"/>
          </a:p>
        </p:txBody>
      </p:sp>
      <p:sp>
        <p:nvSpPr>
          <p:cNvPr id="3" name="Päivämäärän paikkamerkki 2"/>
          <p:cNvSpPr>
            <a:spLocks noGrp="1"/>
          </p:cNvSpPr>
          <p:nvPr>
            <p:ph type="dt" sz="half" idx="10"/>
          </p:nvPr>
        </p:nvSpPr>
        <p:spPr/>
        <p:txBody>
          <a:bodyPr/>
          <a:lstStyle/>
          <a:p>
            <a:fld id="{3622B191-ECCE-4601-BB70-FB194FFCC099}" type="datetime1">
              <a:rPr lang="fi-FI" smtClean="0"/>
              <a:pPr/>
              <a:t>19.5.2023</a:t>
            </a:fld>
            <a:endParaRPr lang="en-US" dirty="0"/>
          </a:p>
        </p:txBody>
      </p:sp>
      <p:sp>
        <p:nvSpPr>
          <p:cNvPr id="4" name="Alatunnisteen paikkamerkki 3"/>
          <p:cNvSpPr>
            <a:spLocks noGrp="1"/>
          </p:cNvSpPr>
          <p:nvPr>
            <p:ph type="ftr" sz="quarter" idx="11"/>
          </p:nvPr>
        </p:nvSpPr>
        <p:spPr/>
        <p:txBody>
          <a:bodyPr/>
          <a:lstStyle/>
          <a:p>
            <a:endParaRPr lang="en-US" dirty="0"/>
          </a:p>
        </p:txBody>
      </p:sp>
      <p:sp>
        <p:nvSpPr>
          <p:cNvPr id="5" name="Dian numeron paikkamerkki 4"/>
          <p:cNvSpPr>
            <a:spLocks noGrp="1"/>
          </p:cNvSpPr>
          <p:nvPr>
            <p:ph type="sldNum" sz="quarter" idx="12"/>
          </p:nvPr>
        </p:nvSpPr>
        <p:spPr/>
        <p:txBody>
          <a:bodyPr/>
          <a:lstStyle/>
          <a:p>
            <a:fld id="{783D87B7-899E-480D-AA60-BE15E3FD63DD}" type="slidenum">
              <a:rPr lang="en-US" smtClean="0"/>
              <a:pPr/>
              <a:t>‹#›</a:t>
            </a:fld>
            <a:endParaRPr lang="en-US" dirty="0"/>
          </a:p>
        </p:txBody>
      </p:sp>
    </p:spTree>
    <p:extLst>
      <p:ext uri="{BB962C8B-B14F-4D97-AF65-F5344CB8AC3E}">
        <p14:creationId xmlns:p14="http://schemas.microsoft.com/office/powerpoint/2010/main" val="331202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8C1357D-99E2-4930-AFE8-E140F1ACFD42}" type="datetime1">
              <a:rPr lang="fi-FI" smtClean="0"/>
              <a:pPr/>
              <a:t>19.5.2023</a:t>
            </a:fld>
            <a:endParaRPr lang="en-US" dirty="0"/>
          </a:p>
        </p:txBody>
      </p:sp>
      <p:sp>
        <p:nvSpPr>
          <p:cNvPr id="3" name="Alatunnisteen paikkamerkki 2"/>
          <p:cNvSpPr>
            <a:spLocks noGrp="1"/>
          </p:cNvSpPr>
          <p:nvPr>
            <p:ph type="ftr" sz="quarter" idx="11"/>
          </p:nvPr>
        </p:nvSpPr>
        <p:spPr/>
        <p:txBody>
          <a:bodyPr/>
          <a:lstStyle/>
          <a:p>
            <a:endParaRPr lang="en-US" dirty="0"/>
          </a:p>
        </p:txBody>
      </p:sp>
      <p:sp>
        <p:nvSpPr>
          <p:cNvPr id="4" name="Dian numeron paikkamerkki 3"/>
          <p:cNvSpPr>
            <a:spLocks noGrp="1"/>
          </p:cNvSpPr>
          <p:nvPr>
            <p:ph type="sldNum" sz="quarter" idx="12"/>
          </p:nvPr>
        </p:nvSpPr>
        <p:spPr/>
        <p:txBody>
          <a:bodyPr/>
          <a:lstStyle/>
          <a:p>
            <a:fld id="{5C79158A-F357-46E3-A262-D69F7FD82789}" type="slidenum">
              <a:rPr lang="en-US" smtClean="0"/>
              <a:pPr/>
              <a:t>‹#›</a:t>
            </a:fld>
            <a:endParaRPr lang="en-US" dirty="0"/>
          </a:p>
        </p:txBody>
      </p:sp>
    </p:spTree>
    <p:extLst>
      <p:ext uri="{BB962C8B-B14F-4D97-AF65-F5344CB8AC3E}">
        <p14:creationId xmlns:p14="http://schemas.microsoft.com/office/powerpoint/2010/main" val="1393897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endParaRPr lang="en-US"/>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2E1746B-D0D4-4028-9BBA-4807AEA5B0EC}" type="datetime1">
              <a:rPr lang="fi-FI" smtClean="0"/>
              <a:pPr/>
              <a:t>19.5.2023</a:t>
            </a:fld>
            <a:endParaRPr lang="en-US" dirty="0"/>
          </a:p>
        </p:txBody>
      </p:sp>
      <p:sp>
        <p:nvSpPr>
          <p:cNvPr id="6" name="Alatunnisteen paikkamerkki 5"/>
          <p:cNvSpPr>
            <a:spLocks noGrp="1"/>
          </p:cNvSpPr>
          <p:nvPr>
            <p:ph type="ftr" sz="quarter" idx="11"/>
          </p:nvPr>
        </p:nvSpPr>
        <p:spPr/>
        <p:txBody>
          <a:bodyPr/>
          <a:lstStyle/>
          <a:p>
            <a:endParaRPr lang="en-US" dirty="0"/>
          </a:p>
        </p:txBody>
      </p:sp>
      <p:sp>
        <p:nvSpPr>
          <p:cNvPr id="7" name="Dian numeron paikkamerkki 6"/>
          <p:cNvSpPr>
            <a:spLocks noGrp="1"/>
          </p:cNvSpPr>
          <p:nvPr>
            <p:ph type="sldNum" sz="quarter" idx="12"/>
          </p:nvPr>
        </p:nvSpPr>
        <p:spPr/>
        <p:txBody>
          <a:bodyPr/>
          <a:lstStyle/>
          <a:p>
            <a:fld id="{AFEA5C06-90F0-48B5-A8DB-806E392B62D7}" type="slidenum">
              <a:rPr lang="en-US" smtClean="0"/>
              <a:pPr/>
              <a:t>‹#›</a:t>
            </a:fld>
            <a:endParaRPr lang="en-US" dirty="0"/>
          </a:p>
        </p:txBody>
      </p:sp>
    </p:spTree>
    <p:extLst>
      <p:ext uri="{BB962C8B-B14F-4D97-AF65-F5344CB8AC3E}">
        <p14:creationId xmlns:p14="http://schemas.microsoft.com/office/powerpoint/2010/main" val="310519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endParaRPr lang="en-US"/>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3F41D6FF-DDB3-495F-B4BC-04467ED88508}" type="datetime1">
              <a:rPr lang="fi-FI" smtClean="0"/>
              <a:pPr/>
              <a:t>19.5.2023</a:t>
            </a:fld>
            <a:endParaRPr lang="en-US" dirty="0"/>
          </a:p>
        </p:txBody>
      </p:sp>
      <p:sp>
        <p:nvSpPr>
          <p:cNvPr id="6" name="Alatunnisteen paikkamerkki 5"/>
          <p:cNvSpPr>
            <a:spLocks noGrp="1"/>
          </p:cNvSpPr>
          <p:nvPr>
            <p:ph type="ftr" sz="quarter" idx="11"/>
          </p:nvPr>
        </p:nvSpPr>
        <p:spPr/>
        <p:txBody>
          <a:bodyPr/>
          <a:lstStyle/>
          <a:p>
            <a:endParaRPr lang="en-US" dirty="0"/>
          </a:p>
        </p:txBody>
      </p:sp>
      <p:sp>
        <p:nvSpPr>
          <p:cNvPr id="7" name="Dian numeron paikkamerkki 6"/>
          <p:cNvSpPr>
            <a:spLocks noGrp="1"/>
          </p:cNvSpPr>
          <p:nvPr>
            <p:ph type="sldNum" sz="quarter" idx="12"/>
          </p:nvPr>
        </p:nvSpPr>
        <p:spPr/>
        <p:txBody>
          <a:bodyPr/>
          <a:lstStyle/>
          <a:p>
            <a:fld id="{D168CD22-7E22-48B8-8FA7-E88AD754E91A}" type="slidenum">
              <a:rPr lang="en-US" smtClean="0"/>
              <a:pPr/>
              <a:t>‹#›</a:t>
            </a:fld>
            <a:endParaRPr lang="en-US" dirty="0"/>
          </a:p>
        </p:txBody>
      </p:sp>
    </p:spTree>
    <p:extLst>
      <p:ext uri="{BB962C8B-B14F-4D97-AF65-F5344CB8AC3E}">
        <p14:creationId xmlns:p14="http://schemas.microsoft.com/office/powerpoint/2010/main" val="348235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a:t>Muokkaa perustyyl. napsautt.</a:t>
            </a:r>
            <a:endParaRPr lang="en-US"/>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111C9-C060-4F8F-A3B0-71175B883B24}" type="datetime1">
              <a:rPr lang="fi-FI" smtClean="0"/>
              <a:pPr/>
              <a:t>19.5.2023</a:t>
            </a:fld>
            <a:endParaRPr lang="en-US" dirty="0"/>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D273A-8285-4A9F-B12F-0FBCAE29B295}" type="slidenum">
              <a:rPr lang="en-US" smtClean="0"/>
              <a:pPr/>
              <a:t>‹#›</a:t>
            </a:fld>
            <a:endParaRPr lang="en-US" dirty="0"/>
          </a:p>
        </p:txBody>
      </p:sp>
    </p:spTree>
    <p:extLst>
      <p:ext uri="{BB962C8B-B14F-4D97-AF65-F5344CB8AC3E}">
        <p14:creationId xmlns:p14="http://schemas.microsoft.com/office/powerpoint/2010/main" val="2739911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4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hyperlink" Target="Antti's%20story.do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normAutofit/>
          </a:bodyPr>
          <a:lstStyle/>
          <a:p>
            <a:r>
              <a:rPr lang="fi-FI" sz="2800" dirty="0"/>
              <a:t>Jaakko Seikkula  </a:t>
            </a:r>
            <a:br>
              <a:rPr lang="en-US" sz="2800" dirty="0"/>
            </a:br>
            <a:endParaRPr lang="en-US" sz="2700" dirty="0"/>
          </a:p>
        </p:txBody>
      </p:sp>
      <p:sp>
        <p:nvSpPr>
          <p:cNvPr id="5" name="Tekstin paikkamerkki 4"/>
          <p:cNvSpPr>
            <a:spLocks noGrp="1"/>
          </p:cNvSpPr>
          <p:nvPr>
            <p:ph type="body" idx="1"/>
          </p:nvPr>
        </p:nvSpPr>
        <p:spPr>
          <a:xfrm>
            <a:off x="827584" y="1484784"/>
            <a:ext cx="7772400" cy="3012355"/>
          </a:xfrm>
        </p:spPr>
        <p:txBody>
          <a:bodyPr>
            <a:normAutofit lnSpcReduction="10000"/>
          </a:bodyPr>
          <a:lstStyle/>
          <a:p>
            <a:r>
              <a:rPr lang="en-US" sz="4000" dirty="0"/>
              <a:t>Dialogue Cures in Psychotic Problems: That’s Because Psychotic Behavior is a Part of Normal Life as Dialogue is the Basis of Humanity*</a:t>
            </a:r>
            <a:br>
              <a:rPr lang="en-US" sz="4400" dirty="0"/>
            </a:br>
            <a:endParaRPr lang="en-US" sz="4400" dirty="0"/>
          </a:p>
        </p:txBody>
      </p:sp>
    </p:spTree>
    <p:extLst>
      <p:ext uri="{BB962C8B-B14F-4D97-AF65-F5344CB8AC3E}">
        <p14:creationId xmlns:p14="http://schemas.microsoft.com/office/powerpoint/2010/main" val="1044967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Some </a:t>
            </a:r>
            <a:r>
              <a:rPr lang="fi-FI" dirty="0" err="1"/>
              <a:t>thoughts</a:t>
            </a:r>
            <a:r>
              <a:rPr lang="fi-FI" dirty="0"/>
              <a:t> of the </a:t>
            </a:r>
            <a:r>
              <a:rPr lang="fi-FI" dirty="0" err="1"/>
              <a:t>therapeutic</a:t>
            </a:r>
            <a:r>
              <a:rPr lang="fi-FI" dirty="0"/>
              <a:t> </a:t>
            </a:r>
            <a:r>
              <a:rPr lang="fi-FI" dirty="0" err="1"/>
              <a:t>practice</a:t>
            </a:r>
            <a:r>
              <a:rPr lang="fi-FI" dirty="0"/>
              <a:t> in OD:</a:t>
            </a:r>
            <a:br>
              <a:rPr lang="fi-FI" dirty="0"/>
            </a:br>
            <a:r>
              <a:rPr lang="fi-FI" dirty="0"/>
              <a:t>1) </a:t>
            </a:r>
            <a:r>
              <a:rPr lang="fi-FI" b="1" dirty="0" err="1"/>
              <a:t>Having</a:t>
            </a:r>
            <a:r>
              <a:rPr lang="fi-FI" b="1" dirty="0"/>
              <a:t> </a:t>
            </a:r>
            <a:r>
              <a:rPr lang="fi-FI" b="1" dirty="0" err="1"/>
              <a:t>relational</a:t>
            </a:r>
            <a:r>
              <a:rPr lang="fi-FI" b="1" dirty="0"/>
              <a:t> </a:t>
            </a:r>
            <a:r>
              <a:rPr lang="fi-FI" b="1" dirty="0" err="1"/>
              <a:t>focus</a:t>
            </a:r>
            <a:r>
              <a:rPr lang="fi-FI" b="1" dirty="0"/>
              <a:t> </a:t>
            </a:r>
            <a:r>
              <a:rPr lang="fi-FI" dirty="0" err="1"/>
              <a:t>all</a:t>
            </a:r>
            <a:r>
              <a:rPr lang="fi-FI" dirty="0"/>
              <a:t> </a:t>
            </a:r>
            <a:r>
              <a:rPr lang="fi-FI" dirty="0" err="1"/>
              <a:t>the</a:t>
            </a:r>
            <a:r>
              <a:rPr lang="fi-FI" dirty="0"/>
              <a:t> </a:t>
            </a:r>
            <a:r>
              <a:rPr lang="fi-FI" dirty="0" err="1"/>
              <a:t>time</a:t>
            </a:r>
            <a:endParaRPr lang="en-US" dirty="0"/>
          </a:p>
        </p:txBody>
      </p:sp>
      <p:sp>
        <p:nvSpPr>
          <p:cNvPr id="3" name="Sisällön paikkamerkki 2"/>
          <p:cNvSpPr>
            <a:spLocks noGrp="1"/>
          </p:cNvSpPr>
          <p:nvPr>
            <p:ph idx="1"/>
          </p:nvPr>
        </p:nvSpPr>
        <p:spPr>
          <a:xfrm>
            <a:off x="457200" y="1988840"/>
            <a:ext cx="8229600" cy="4137323"/>
          </a:xfrm>
        </p:spPr>
        <p:txBody>
          <a:bodyPr/>
          <a:lstStyle/>
          <a:p>
            <a:r>
              <a:rPr lang="fi-FI" dirty="0"/>
              <a:t>- </a:t>
            </a:r>
            <a:r>
              <a:rPr lang="fi-FI" dirty="0" err="1"/>
              <a:t>horizontally</a:t>
            </a:r>
            <a:r>
              <a:rPr lang="fi-FI" dirty="0"/>
              <a:t> </a:t>
            </a:r>
            <a:r>
              <a:rPr lang="fi-FI" dirty="0" err="1"/>
              <a:t>including</a:t>
            </a:r>
            <a:r>
              <a:rPr lang="fi-FI" dirty="0"/>
              <a:t> </a:t>
            </a:r>
            <a:r>
              <a:rPr lang="fi-FI" dirty="0" err="1"/>
              <a:t>family</a:t>
            </a:r>
            <a:r>
              <a:rPr lang="fi-FI" dirty="0"/>
              <a:t> </a:t>
            </a:r>
            <a:r>
              <a:rPr lang="fi-FI" dirty="0" err="1"/>
              <a:t>members</a:t>
            </a:r>
            <a:r>
              <a:rPr lang="fi-FI" dirty="0"/>
              <a:t> and </a:t>
            </a:r>
            <a:r>
              <a:rPr lang="fi-FI" dirty="0" err="1"/>
              <a:t>others</a:t>
            </a:r>
            <a:r>
              <a:rPr lang="fi-FI" dirty="0"/>
              <a:t> – </a:t>
            </a:r>
            <a:r>
              <a:rPr lang="fi-FI" dirty="0" err="1"/>
              <a:t>isolation</a:t>
            </a:r>
            <a:r>
              <a:rPr lang="fi-FI" dirty="0"/>
              <a:t> is </a:t>
            </a:r>
            <a:r>
              <a:rPr lang="fi-FI" dirty="0" err="1"/>
              <a:t>the</a:t>
            </a:r>
            <a:r>
              <a:rPr lang="fi-FI" dirty="0"/>
              <a:t> </a:t>
            </a:r>
            <a:r>
              <a:rPr lang="fi-FI" dirty="0" err="1"/>
              <a:t>biggest</a:t>
            </a:r>
            <a:r>
              <a:rPr lang="fi-FI" dirty="0"/>
              <a:t> </a:t>
            </a:r>
            <a:r>
              <a:rPr lang="fi-FI" dirty="0" err="1"/>
              <a:t>risk</a:t>
            </a:r>
            <a:r>
              <a:rPr lang="fi-FI" dirty="0"/>
              <a:t>  </a:t>
            </a:r>
          </a:p>
          <a:p>
            <a:r>
              <a:rPr lang="fi-FI" dirty="0"/>
              <a:t>- </a:t>
            </a:r>
            <a:r>
              <a:rPr lang="fi-FI" dirty="0" err="1"/>
              <a:t>vertically</a:t>
            </a:r>
            <a:r>
              <a:rPr lang="fi-FI" dirty="0"/>
              <a:t> – in the </a:t>
            </a:r>
            <a:r>
              <a:rPr lang="fi-FI" dirty="0" err="1"/>
              <a:t>conversation</a:t>
            </a:r>
            <a:r>
              <a:rPr lang="fi-FI" dirty="0"/>
              <a:t> </a:t>
            </a:r>
            <a:r>
              <a:rPr lang="fi-FI" dirty="0" err="1"/>
              <a:t>including</a:t>
            </a:r>
            <a:r>
              <a:rPr lang="fi-FI" dirty="0"/>
              <a:t> the voices of </a:t>
            </a:r>
            <a:r>
              <a:rPr lang="fi-FI" dirty="0" err="1"/>
              <a:t>those</a:t>
            </a:r>
            <a:r>
              <a:rPr lang="fi-FI" dirty="0"/>
              <a:t> </a:t>
            </a:r>
            <a:r>
              <a:rPr lang="fi-FI" dirty="0" err="1"/>
              <a:t>nearest</a:t>
            </a:r>
            <a:r>
              <a:rPr lang="fi-FI" dirty="0"/>
              <a:t> to </a:t>
            </a:r>
            <a:r>
              <a:rPr lang="fi-FI" dirty="0" err="1"/>
              <a:t>him</a:t>
            </a:r>
            <a:r>
              <a:rPr lang="fi-FI" dirty="0"/>
              <a:t>/</a:t>
            </a:r>
            <a:r>
              <a:rPr lang="fi-FI" dirty="0" err="1"/>
              <a:t>her</a:t>
            </a:r>
            <a:endParaRPr lang="fi-FI" dirty="0"/>
          </a:p>
          <a:p>
            <a:r>
              <a:rPr lang="fi-FI" dirty="0"/>
              <a:t>In </a:t>
            </a:r>
            <a:r>
              <a:rPr lang="fi-FI" dirty="0" err="1"/>
              <a:t>the</a:t>
            </a:r>
            <a:r>
              <a:rPr lang="fi-FI" dirty="0"/>
              <a:t> session </a:t>
            </a:r>
            <a:r>
              <a:rPr lang="fi-FI" dirty="0" err="1"/>
              <a:t>increasing</a:t>
            </a:r>
            <a:r>
              <a:rPr lang="fi-FI" dirty="0"/>
              <a:t> </a:t>
            </a:r>
            <a:r>
              <a:rPr lang="fi-FI" dirty="0" err="1"/>
              <a:t>acceptance</a:t>
            </a:r>
            <a:r>
              <a:rPr lang="fi-FI" dirty="0"/>
              <a:t> and </a:t>
            </a:r>
            <a:r>
              <a:rPr lang="fi-FI" dirty="0" err="1"/>
              <a:t>respect</a:t>
            </a:r>
            <a:r>
              <a:rPr lang="fi-FI" dirty="0"/>
              <a:t> to </a:t>
            </a:r>
            <a:r>
              <a:rPr lang="fi-FI" dirty="0" err="1"/>
              <a:t>each</a:t>
            </a:r>
            <a:r>
              <a:rPr lang="fi-FI" dirty="0"/>
              <a:t> </a:t>
            </a:r>
            <a:r>
              <a:rPr lang="fi-FI" dirty="0" err="1"/>
              <a:t>other</a:t>
            </a:r>
            <a:endParaRPr lang="en-US" dirty="0"/>
          </a:p>
        </p:txBody>
      </p:sp>
    </p:spTree>
    <p:extLst>
      <p:ext uri="{BB962C8B-B14F-4D97-AF65-F5344CB8AC3E}">
        <p14:creationId xmlns:p14="http://schemas.microsoft.com/office/powerpoint/2010/main" val="491388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normAutofit fontScale="90000"/>
          </a:bodyPr>
          <a:lstStyle/>
          <a:p>
            <a:br>
              <a:rPr lang="fi-FI" b="1" dirty="0"/>
            </a:br>
            <a:r>
              <a:rPr lang="fi-FI" b="1" dirty="0"/>
              <a:t>2) </a:t>
            </a:r>
            <a:r>
              <a:rPr lang="fi-FI" b="1" dirty="0" err="1"/>
              <a:t>Respecting</a:t>
            </a:r>
            <a:r>
              <a:rPr lang="fi-FI" b="1" dirty="0"/>
              <a:t> </a:t>
            </a:r>
            <a:r>
              <a:rPr lang="fi-FI" b="1" dirty="0" err="1"/>
              <a:t>the</a:t>
            </a:r>
            <a:r>
              <a:rPr lang="fi-FI" b="1" dirty="0"/>
              <a:t> </a:t>
            </a:r>
            <a:r>
              <a:rPr lang="fi-FI" b="1" dirty="0" err="1"/>
              <a:t>experience</a:t>
            </a:r>
            <a:r>
              <a:rPr lang="fi-FI" b="1" dirty="0"/>
              <a:t> </a:t>
            </a:r>
            <a:r>
              <a:rPr lang="fi-FI" dirty="0" err="1"/>
              <a:t>without</a:t>
            </a:r>
            <a:r>
              <a:rPr lang="fi-FI" dirty="0"/>
              <a:t> </a:t>
            </a:r>
            <a:r>
              <a:rPr lang="fi-FI" dirty="0" err="1"/>
              <a:t>conditions</a:t>
            </a:r>
            <a:br>
              <a:rPr lang="fi-FI" b="1" dirty="0"/>
            </a:br>
            <a:endParaRPr lang="en-US" dirty="0"/>
          </a:p>
        </p:txBody>
      </p:sp>
      <p:sp>
        <p:nvSpPr>
          <p:cNvPr id="3" name="Sisällön paikkamerkki 2"/>
          <p:cNvSpPr>
            <a:spLocks noGrp="1"/>
          </p:cNvSpPr>
          <p:nvPr>
            <p:ph idx="1"/>
          </p:nvPr>
        </p:nvSpPr>
        <p:spPr/>
        <p:txBody>
          <a:bodyPr/>
          <a:lstStyle/>
          <a:p>
            <a:r>
              <a:rPr lang="fi-FI" dirty="0"/>
              <a:t>- </a:t>
            </a:r>
            <a:r>
              <a:rPr lang="fi-FI" dirty="0" err="1"/>
              <a:t>taking</a:t>
            </a:r>
            <a:r>
              <a:rPr lang="fi-FI" dirty="0"/>
              <a:t> </a:t>
            </a:r>
            <a:r>
              <a:rPr lang="fi-FI" dirty="0" err="1"/>
              <a:t>seriously</a:t>
            </a:r>
            <a:r>
              <a:rPr lang="fi-FI" dirty="0"/>
              <a:t> </a:t>
            </a:r>
            <a:r>
              <a:rPr lang="fi-FI" dirty="0" err="1"/>
              <a:t>everything</a:t>
            </a:r>
            <a:r>
              <a:rPr lang="fi-FI" dirty="0"/>
              <a:t> </a:t>
            </a:r>
            <a:r>
              <a:rPr lang="fi-FI" dirty="0" err="1"/>
              <a:t>said</a:t>
            </a:r>
            <a:r>
              <a:rPr lang="fi-FI" dirty="0"/>
              <a:t> – </a:t>
            </a:r>
            <a:r>
              <a:rPr lang="fi-FI" dirty="0" err="1"/>
              <a:t>not</a:t>
            </a:r>
            <a:r>
              <a:rPr lang="fi-FI" dirty="0"/>
              <a:t> to look at the </a:t>
            </a:r>
            <a:r>
              <a:rPr lang="fi-FI" dirty="0" err="1"/>
              <a:t>pathological</a:t>
            </a:r>
            <a:r>
              <a:rPr lang="fi-FI" dirty="0"/>
              <a:t> </a:t>
            </a:r>
            <a:r>
              <a:rPr lang="fi-FI" dirty="0" err="1"/>
              <a:t>part</a:t>
            </a:r>
            <a:endParaRPr lang="fi-FI" dirty="0"/>
          </a:p>
          <a:p>
            <a:r>
              <a:rPr lang="fi-FI" dirty="0"/>
              <a:t>-” I </a:t>
            </a:r>
            <a:r>
              <a:rPr lang="fi-FI" dirty="0" err="1"/>
              <a:t>have</a:t>
            </a:r>
            <a:r>
              <a:rPr lang="fi-FI" dirty="0"/>
              <a:t> </a:t>
            </a:r>
            <a:r>
              <a:rPr lang="fi-FI" dirty="0" err="1"/>
              <a:t>never</a:t>
            </a:r>
            <a:r>
              <a:rPr lang="fi-FI" dirty="0"/>
              <a:t> </a:t>
            </a:r>
            <a:r>
              <a:rPr lang="fi-FI" dirty="0" err="1"/>
              <a:t>spoken</a:t>
            </a:r>
            <a:r>
              <a:rPr lang="fi-FI" dirty="0"/>
              <a:t> with </a:t>
            </a:r>
            <a:r>
              <a:rPr lang="fi-FI" dirty="0" err="1"/>
              <a:t>schizophrenia</a:t>
            </a:r>
            <a:r>
              <a:rPr lang="fi-FI" dirty="0"/>
              <a:t> </a:t>
            </a:r>
            <a:r>
              <a:rPr lang="fi-FI" dirty="0" err="1"/>
              <a:t>patient</a:t>
            </a:r>
            <a:r>
              <a:rPr lang="fi-FI" dirty="0"/>
              <a:t>” – to </a:t>
            </a:r>
            <a:r>
              <a:rPr lang="fi-FI" dirty="0" err="1"/>
              <a:t>speak</a:t>
            </a:r>
            <a:r>
              <a:rPr lang="fi-FI" dirty="0"/>
              <a:t> </a:t>
            </a:r>
            <a:r>
              <a:rPr lang="fi-FI" dirty="0" err="1"/>
              <a:t>with</a:t>
            </a:r>
            <a:r>
              <a:rPr lang="fi-FI" dirty="0"/>
              <a:t> </a:t>
            </a:r>
            <a:r>
              <a:rPr lang="fi-FI" dirty="0" err="1"/>
              <a:t>humans</a:t>
            </a:r>
            <a:r>
              <a:rPr lang="fi-FI" dirty="0"/>
              <a:t>, </a:t>
            </a:r>
            <a:r>
              <a:rPr lang="fi-FI" dirty="0" err="1"/>
              <a:t>not</a:t>
            </a:r>
            <a:r>
              <a:rPr lang="fi-FI" dirty="0"/>
              <a:t> </a:t>
            </a:r>
            <a:r>
              <a:rPr lang="fi-FI" dirty="0" err="1"/>
              <a:t>with</a:t>
            </a:r>
            <a:r>
              <a:rPr lang="fi-FI" dirty="0"/>
              <a:t> </a:t>
            </a:r>
            <a:r>
              <a:rPr lang="fi-FI" dirty="0" err="1"/>
              <a:t>the</a:t>
            </a:r>
            <a:r>
              <a:rPr lang="fi-FI" dirty="0"/>
              <a:t> </a:t>
            </a:r>
            <a:r>
              <a:rPr lang="fi-FI" dirty="0" err="1"/>
              <a:t>pathologies</a:t>
            </a:r>
            <a:endParaRPr lang="fi-FI" dirty="0"/>
          </a:p>
          <a:p>
            <a:r>
              <a:rPr lang="fi-FI" dirty="0"/>
              <a:t>- </a:t>
            </a:r>
            <a:r>
              <a:rPr lang="fi-FI" dirty="0" err="1"/>
              <a:t>important</a:t>
            </a:r>
            <a:r>
              <a:rPr lang="fi-FI" dirty="0"/>
              <a:t> to </a:t>
            </a:r>
            <a:r>
              <a:rPr lang="fi-FI" dirty="0" err="1"/>
              <a:t>realize</a:t>
            </a:r>
            <a:r>
              <a:rPr lang="fi-FI" dirty="0"/>
              <a:t> </a:t>
            </a:r>
            <a:r>
              <a:rPr lang="fi-FI" dirty="0" err="1"/>
              <a:t>that</a:t>
            </a:r>
            <a:r>
              <a:rPr lang="fi-FI" dirty="0"/>
              <a:t> </a:t>
            </a:r>
            <a:r>
              <a:rPr lang="fi-FI" dirty="0" err="1"/>
              <a:t>this</a:t>
            </a:r>
            <a:r>
              <a:rPr lang="fi-FI" dirty="0"/>
              <a:t> </a:t>
            </a:r>
            <a:r>
              <a:rPr lang="fi-FI" dirty="0" err="1"/>
              <a:t>experience</a:t>
            </a:r>
            <a:r>
              <a:rPr lang="fi-FI" dirty="0"/>
              <a:t> </a:t>
            </a:r>
            <a:r>
              <a:rPr lang="fi-FI" dirty="0" err="1"/>
              <a:t>may</a:t>
            </a:r>
            <a:r>
              <a:rPr lang="fi-FI" dirty="0"/>
              <a:t> </a:t>
            </a:r>
            <a:r>
              <a:rPr lang="fi-FI" dirty="0" err="1"/>
              <a:t>include</a:t>
            </a:r>
            <a:r>
              <a:rPr lang="fi-FI" dirty="0"/>
              <a:t> ”</a:t>
            </a:r>
            <a:r>
              <a:rPr lang="fi-FI" dirty="0" err="1"/>
              <a:t>hallucinations</a:t>
            </a:r>
            <a:r>
              <a:rPr lang="fi-FI" dirty="0"/>
              <a:t>” –</a:t>
            </a:r>
            <a:r>
              <a:rPr lang="fi-FI" dirty="0" err="1"/>
              <a:t>another</a:t>
            </a:r>
            <a:r>
              <a:rPr lang="fi-FI" dirty="0"/>
              <a:t> </a:t>
            </a:r>
            <a:r>
              <a:rPr lang="fi-FI" dirty="0" err="1"/>
              <a:t>type</a:t>
            </a:r>
            <a:r>
              <a:rPr lang="fi-FI" dirty="0"/>
              <a:t> of </a:t>
            </a:r>
            <a:r>
              <a:rPr lang="fi-FI" dirty="0" err="1"/>
              <a:t>observation</a:t>
            </a:r>
            <a:r>
              <a:rPr lang="fi-FI" dirty="0"/>
              <a:t> </a:t>
            </a:r>
            <a:r>
              <a:rPr lang="fi-FI" dirty="0" err="1"/>
              <a:t>about</a:t>
            </a:r>
            <a:r>
              <a:rPr lang="fi-FI" dirty="0"/>
              <a:t> the </a:t>
            </a:r>
            <a:r>
              <a:rPr lang="fi-FI" dirty="0" err="1"/>
              <a:t>lived</a:t>
            </a:r>
            <a:r>
              <a:rPr lang="fi-FI" dirty="0"/>
              <a:t> life</a:t>
            </a:r>
            <a:endParaRPr lang="en-US" dirty="0"/>
          </a:p>
        </p:txBody>
      </p:sp>
    </p:spTree>
    <p:extLst>
      <p:ext uri="{BB962C8B-B14F-4D97-AF65-F5344CB8AC3E}">
        <p14:creationId xmlns:p14="http://schemas.microsoft.com/office/powerpoint/2010/main" val="3679238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br>
              <a:rPr lang="fi-FI" b="1" dirty="0"/>
            </a:br>
            <a:r>
              <a:rPr lang="fi-FI" b="1" dirty="0"/>
              <a:t>3) </a:t>
            </a:r>
            <a:r>
              <a:rPr lang="fi-FI" b="1" dirty="0" err="1"/>
              <a:t>Emphasizing</a:t>
            </a:r>
            <a:r>
              <a:rPr lang="fi-FI" b="1" dirty="0"/>
              <a:t> </a:t>
            </a:r>
            <a:r>
              <a:rPr lang="fi-FI" b="1" dirty="0" err="1"/>
              <a:t>feelings</a:t>
            </a:r>
            <a:r>
              <a:rPr lang="fi-FI" b="1" dirty="0"/>
              <a:t> and </a:t>
            </a:r>
            <a:r>
              <a:rPr lang="fi-FI" b="1" dirty="0" err="1"/>
              <a:t>the</a:t>
            </a:r>
            <a:r>
              <a:rPr lang="fi-FI" b="1" dirty="0"/>
              <a:t> </a:t>
            </a:r>
            <a:r>
              <a:rPr lang="fi-FI" b="1" dirty="0" err="1"/>
              <a:t>affective</a:t>
            </a:r>
            <a:r>
              <a:rPr lang="fi-FI" b="1" dirty="0"/>
              <a:t> </a:t>
            </a:r>
            <a:r>
              <a:rPr lang="fi-FI" dirty="0" err="1"/>
              <a:t>part</a:t>
            </a:r>
            <a:r>
              <a:rPr lang="fi-FI" dirty="0"/>
              <a:t> of </a:t>
            </a:r>
            <a:r>
              <a:rPr lang="fi-FI" dirty="0" err="1"/>
              <a:t>the</a:t>
            </a:r>
            <a:r>
              <a:rPr lang="fi-FI" dirty="0"/>
              <a:t> </a:t>
            </a:r>
            <a:r>
              <a:rPr lang="fi-FI" dirty="0" err="1"/>
              <a:t>experiences</a:t>
            </a:r>
            <a:r>
              <a:rPr lang="fi-FI" dirty="0"/>
              <a:t>:</a:t>
            </a:r>
            <a:br>
              <a:rPr lang="fi-FI" dirty="0"/>
            </a:br>
            <a:endParaRPr lang="en-US" dirty="0"/>
          </a:p>
        </p:txBody>
      </p:sp>
      <p:sp>
        <p:nvSpPr>
          <p:cNvPr id="3" name="Sisällön paikkamerkki 2"/>
          <p:cNvSpPr>
            <a:spLocks noGrp="1"/>
          </p:cNvSpPr>
          <p:nvPr>
            <p:ph idx="1"/>
          </p:nvPr>
        </p:nvSpPr>
        <p:spPr/>
        <p:txBody>
          <a:bodyPr>
            <a:normAutofit/>
          </a:bodyPr>
          <a:lstStyle/>
          <a:p>
            <a:r>
              <a:rPr lang="fi-FI" dirty="0"/>
              <a:t>Extreme </a:t>
            </a:r>
            <a:r>
              <a:rPr lang="fi-FI" dirty="0" err="1"/>
              <a:t>stories</a:t>
            </a:r>
            <a:r>
              <a:rPr lang="fi-FI" dirty="0"/>
              <a:t> </a:t>
            </a:r>
            <a:r>
              <a:rPr lang="fi-FI" dirty="0" err="1"/>
              <a:t>may</a:t>
            </a:r>
            <a:r>
              <a:rPr lang="fi-FI" dirty="0"/>
              <a:t> </a:t>
            </a:r>
            <a:r>
              <a:rPr lang="fi-FI" dirty="0" err="1"/>
              <a:t>scare</a:t>
            </a:r>
            <a:r>
              <a:rPr lang="fi-FI" dirty="0"/>
              <a:t> the </a:t>
            </a:r>
            <a:r>
              <a:rPr lang="fi-FI" dirty="0" err="1"/>
              <a:t>therapist</a:t>
            </a:r>
            <a:endParaRPr lang="fi-FI" dirty="0"/>
          </a:p>
          <a:p>
            <a:r>
              <a:rPr lang="fi-FI" dirty="0" err="1"/>
              <a:t>They</a:t>
            </a:r>
            <a:r>
              <a:rPr lang="fi-FI" dirty="0"/>
              <a:t> </a:t>
            </a:r>
            <a:r>
              <a:rPr lang="fi-FI" dirty="0" err="1"/>
              <a:t>may</a:t>
            </a:r>
            <a:r>
              <a:rPr lang="fi-FI" dirty="0"/>
              <a:t> </a:t>
            </a:r>
            <a:r>
              <a:rPr lang="fi-FI" dirty="0" err="1"/>
              <a:t>increase</a:t>
            </a:r>
            <a:r>
              <a:rPr lang="fi-FI" dirty="0"/>
              <a:t> </a:t>
            </a:r>
            <a:r>
              <a:rPr lang="fi-FI" dirty="0" err="1"/>
              <a:t>feeling</a:t>
            </a:r>
            <a:r>
              <a:rPr lang="fi-FI" dirty="0"/>
              <a:t> of </a:t>
            </a:r>
            <a:r>
              <a:rPr lang="fi-FI" dirty="0" err="1"/>
              <a:t>powerless</a:t>
            </a:r>
            <a:r>
              <a:rPr lang="fi-FI" dirty="0"/>
              <a:t> (</a:t>
            </a:r>
            <a:r>
              <a:rPr lang="fi-FI" dirty="0" err="1"/>
              <a:t>paranoid</a:t>
            </a:r>
            <a:r>
              <a:rPr lang="fi-FI" dirty="0"/>
              <a:t> </a:t>
            </a:r>
            <a:r>
              <a:rPr lang="fi-FI" dirty="0" err="1"/>
              <a:t>thoughts</a:t>
            </a:r>
            <a:r>
              <a:rPr lang="fi-FI" dirty="0"/>
              <a:t>)</a:t>
            </a:r>
          </a:p>
          <a:p>
            <a:r>
              <a:rPr lang="fi-FI" dirty="0"/>
              <a:t>Point out to </a:t>
            </a:r>
            <a:r>
              <a:rPr lang="fi-FI" dirty="0" err="1"/>
              <a:t>the</a:t>
            </a:r>
            <a:r>
              <a:rPr lang="fi-FI" dirty="0"/>
              <a:t> </a:t>
            </a:r>
            <a:r>
              <a:rPr lang="fi-FI" dirty="0" err="1"/>
              <a:t>affective</a:t>
            </a:r>
            <a:r>
              <a:rPr lang="fi-FI" dirty="0"/>
              <a:t> </a:t>
            </a:r>
            <a:r>
              <a:rPr lang="fi-FI" dirty="0" err="1"/>
              <a:t>experience</a:t>
            </a:r>
            <a:r>
              <a:rPr lang="fi-FI" dirty="0"/>
              <a:t> at </a:t>
            </a:r>
            <a:r>
              <a:rPr lang="fi-FI" dirty="0" err="1"/>
              <a:t>that</a:t>
            </a:r>
            <a:r>
              <a:rPr lang="fi-FI" dirty="0"/>
              <a:t> </a:t>
            </a:r>
            <a:r>
              <a:rPr lang="fi-FI" dirty="0" err="1"/>
              <a:t>moment</a:t>
            </a:r>
            <a:r>
              <a:rPr lang="fi-FI" dirty="0"/>
              <a:t>: ”</a:t>
            </a:r>
            <a:r>
              <a:rPr lang="fi-FI" dirty="0" err="1"/>
              <a:t>this</a:t>
            </a:r>
            <a:r>
              <a:rPr lang="fi-FI" dirty="0"/>
              <a:t> </a:t>
            </a:r>
            <a:r>
              <a:rPr lang="fi-FI" dirty="0" err="1"/>
              <a:t>has</a:t>
            </a:r>
            <a:r>
              <a:rPr lang="fi-FI" dirty="0"/>
              <a:t> </a:t>
            </a:r>
            <a:r>
              <a:rPr lang="fi-FI" dirty="0" err="1"/>
              <a:t>definitely</a:t>
            </a:r>
            <a:r>
              <a:rPr lang="fi-FI" dirty="0"/>
              <a:t> </a:t>
            </a:r>
            <a:r>
              <a:rPr lang="fi-FI" dirty="0" err="1"/>
              <a:t>been</a:t>
            </a:r>
            <a:r>
              <a:rPr lang="fi-FI" dirty="0"/>
              <a:t> </a:t>
            </a:r>
            <a:r>
              <a:rPr lang="fi-FI" dirty="0" err="1"/>
              <a:t>hard</a:t>
            </a:r>
            <a:r>
              <a:rPr lang="fi-FI" dirty="0"/>
              <a:t> for </a:t>
            </a:r>
            <a:r>
              <a:rPr lang="fi-FI" dirty="0" err="1"/>
              <a:t>you</a:t>
            </a:r>
            <a:r>
              <a:rPr lang="fi-FI" dirty="0"/>
              <a:t>: </a:t>
            </a:r>
            <a:r>
              <a:rPr lang="fi-FI" dirty="0" err="1"/>
              <a:t>Could</a:t>
            </a:r>
            <a:r>
              <a:rPr lang="fi-FI" dirty="0"/>
              <a:t> </a:t>
            </a:r>
            <a:r>
              <a:rPr lang="fi-FI" dirty="0" err="1"/>
              <a:t>you</a:t>
            </a:r>
            <a:r>
              <a:rPr lang="fi-FI" dirty="0"/>
              <a:t> </a:t>
            </a:r>
            <a:r>
              <a:rPr lang="fi-FI" dirty="0" err="1"/>
              <a:t>tell</a:t>
            </a:r>
            <a:r>
              <a:rPr lang="fi-FI" dirty="0"/>
              <a:t> me </a:t>
            </a:r>
            <a:r>
              <a:rPr lang="fi-FI" dirty="0" err="1"/>
              <a:t>about</a:t>
            </a:r>
            <a:r>
              <a:rPr lang="fi-FI" dirty="0"/>
              <a:t> </a:t>
            </a:r>
            <a:r>
              <a:rPr lang="fi-FI" dirty="0" err="1"/>
              <a:t>how</a:t>
            </a:r>
            <a:r>
              <a:rPr lang="fi-FI" dirty="0"/>
              <a:t> </a:t>
            </a:r>
            <a:r>
              <a:rPr lang="fi-FI" dirty="0" err="1"/>
              <a:t>do</a:t>
            </a:r>
            <a:r>
              <a:rPr lang="fi-FI" dirty="0"/>
              <a:t> </a:t>
            </a:r>
            <a:r>
              <a:rPr lang="fi-FI" dirty="0" err="1"/>
              <a:t>you</a:t>
            </a:r>
            <a:r>
              <a:rPr lang="fi-FI" dirty="0"/>
              <a:t> </a:t>
            </a:r>
            <a:r>
              <a:rPr lang="fi-FI" dirty="0" err="1"/>
              <a:t>feel</a:t>
            </a:r>
            <a:r>
              <a:rPr lang="fi-FI" dirty="0"/>
              <a:t> </a:t>
            </a:r>
            <a:r>
              <a:rPr lang="fi-FI" dirty="0" err="1"/>
              <a:t>about</a:t>
            </a:r>
            <a:r>
              <a:rPr lang="fi-FI" dirty="0"/>
              <a:t> </a:t>
            </a:r>
            <a:r>
              <a:rPr lang="fi-FI" dirty="0" err="1"/>
              <a:t>this</a:t>
            </a:r>
            <a:r>
              <a:rPr lang="fi-FI" dirty="0"/>
              <a:t> </a:t>
            </a:r>
            <a:r>
              <a:rPr lang="fi-FI" dirty="0" err="1"/>
              <a:t>being</a:t>
            </a:r>
            <a:r>
              <a:rPr lang="fi-FI" dirty="0"/>
              <a:t> </a:t>
            </a:r>
            <a:r>
              <a:rPr lang="fi-FI" dirty="0" err="1"/>
              <a:t>threatened</a:t>
            </a:r>
            <a:r>
              <a:rPr lang="fi-FI" dirty="0"/>
              <a:t>”….</a:t>
            </a:r>
            <a:endParaRPr lang="en-US" dirty="0"/>
          </a:p>
        </p:txBody>
      </p:sp>
    </p:spTree>
    <p:extLst>
      <p:ext uri="{BB962C8B-B14F-4D97-AF65-F5344CB8AC3E}">
        <p14:creationId xmlns:p14="http://schemas.microsoft.com/office/powerpoint/2010/main" val="4214469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br>
              <a:rPr lang="fi-FI" dirty="0"/>
            </a:br>
            <a:r>
              <a:rPr lang="fi-FI" dirty="0"/>
              <a:t>4) </a:t>
            </a:r>
            <a:r>
              <a:rPr lang="fi-FI" dirty="0" err="1"/>
              <a:t>Prefer</a:t>
            </a:r>
            <a:r>
              <a:rPr lang="fi-FI" dirty="0"/>
              <a:t> </a:t>
            </a:r>
            <a:r>
              <a:rPr lang="fi-FI" b="1" dirty="0" err="1"/>
              <a:t>being</a:t>
            </a:r>
            <a:r>
              <a:rPr lang="fi-FI" b="1" dirty="0"/>
              <a:t> </a:t>
            </a:r>
            <a:r>
              <a:rPr lang="fi-FI" b="1" dirty="0" err="1"/>
              <a:t>present</a:t>
            </a:r>
            <a:r>
              <a:rPr lang="fi-FI" b="1" dirty="0"/>
              <a:t> </a:t>
            </a:r>
            <a:r>
              <a:rPr lang="fi-FI" b="1" dirty="0" err="1"/>
              <a:t>here</a:t>
            </a:r>
            <a:r>
              <a:rPr lang="fi-FI" b="1" dirty="0"/>
              <a:t> and </a:t>
            </a:r>
            <a:r>
              <a:rPr lang="fi-FI" b="1" dirty="0" err="1"/>
              <a:t>now</a:t>
            </a:r>
            <a:br>
              <a:rPr lang="fi-FI" b="1" dirty="0"/>
            </a:br>
            <a:endParaRPr lang="en-US" dirty="0"/>
          </a:p>
        </p:txBody>
      </p:sp>
      <p:sp>
        <p:nvSpPr>
          <p:cNvPr id="3" name="Sisällön paikkamerkki 2"/>
          <p:cNvSpPr>
            <a:spLocks noGrp="1"/>
          </p:cNvSpPr>
          <p:nvPr>
            <p:ph idx="1"/>
          </p:nvPr>
        </p:nvSpPr>
        <p:spPr/>
        <p:txBody>
          <a:bodyPr/>
          <a:lstStyle/>
          <a:p>
            <a:r>
              <a:rPr lang="fi-FI" dirty="0" err="1"/>
              <a:t>Hallucinations</a:t>
            </a:r>
            <a:r>
              <a:rPr lang="fi-FI" dirty="0"/>
              <a:t> </a:t>
            </a:r>
            <a:r>
              <a:rPr lang="fi-FI" dirty="0" err="1"/>
              <a:t>most</a:t>
            </a:r>
            <a:r>
              <a:rPr lang="fi-FI" dirty="0"/>
              <a:t> </a:t>
            </a:r>
            <a:r>
              <a:rPr lang="fi-FI" dirty="0" err="1"/>
              <a:t>probably</a:t>
            </a:r>
            <a:r>
              <a:rPr lang="fi-FI" dirty="0"/>
              <a:t> </a:t>
            </a:r>
            <a:r>
              <a:rPr lang="fi-FI" dirty="0" err="1"/>
              <a:t>appearas</a:t>
            </a:r>
            <a:r>
              <a:rPr lang="fi-FI" dirty="0"/>
              <a:t> a </a:t>
            </a:r>
            <a:r>
              <a:rPr lang="fi-FI" dirty="0" err="1"/>
              <a:t>response</a:t>
            </a:r>
            <a:r>
              <a:rPr lang="fi-FI" dirty="0"/>
              <a:t> to the </a:t>
            </a:r>
            <a:r>
              <a:rPr lang="fi-FI" dirty="0" err="1"/>
              <a:t>most</a:t>
            </a:r>
            <a:r>
              <a:rPr lang="fi-FI" dirty="0"/>
              <a:t> </a:t>
            </a:r>
            <a:r>
              <a:rPr lang="fi-FI" dirty="0" err="1"/>
              <a:t>important</a:t>
            </a:r>
            <a:r>
              <a:rPr lang="fi-FI" dirty="0"/>
              <a:t> </a:t>
            </a:r>
            <a:r>
              <a:rPr lang="fi-FI" dirty="0" err="1"/>
              <a:t>topics</a:t>
            </a:r>
            <a:r>
              <a:rPr lang="fi-FI" dirty="0"/>
              <a:t> of </a:t>
            </a:r>
            <a:r>
              <a:rPr lang="fi-FI" dirty="0" err="1"/>
              <a:t>the</a:t>
            </a:r>
            <a:r>
              <a:rPr lang="fi-FI" dirty="0"/>
              <a:t> </a:t>
            </a:r>
            <a:r>
              <a:rPr lang="fi-FI" dirty="0" err="1"/>
              <a:t>present</a:t>
            </a:r>
            <a:r>
              <a:rPr lang="fi-FI" dirty="0"/>
              <a:t> </a:t>
            </a:r>
            <a:r>
              <a:rPr lang="fi-FI" dirty="0" err="1"/>
              <a:t>dialogue</a:t>
            </a:r>
            <a:r>
              <a:rPr lang="fi-FI" dirty="0"/>
              <a:t> – </a:t>
            </a:r>
            <a:r>
              <a:rPr lang="fi-FI" dirty="0" err="1"/>
              <a:t>dealing</a:t>
            </a:r>
            <a:r>
              <a:rPr lang="fi-FI" dirty="0"/>
              <a:t> </a:t>
            </a:r>
            <a:r>
              <a:rPr lang="fi-FI" dirty="0" err="1"/>
              <a:t>with</a:t>
            </a:r>
            <a:r>
              <a:rPr lang="fi-FI" dirty="0"/>
              <a:t> </a:t>
            </a:r>
            <a:r>
              <a:rPr lang="fi-FI" dirty="0" err="1"/>
              <a:t>the</a:t>
            </a:r>
            <a:r>
              <a:rPr lang="fi-FI" dirty="0"/>
              <a:t> </a:t>
            </a:r>
            <a:r>
              <a:rPr lang="fi-FI" dirty="0" err="1"/>
              <a:t>core</a:t>
            </a:r>
            <a:r>
              <a:rPr lang="fi-FI" dirty="0"/>
              <a:t> </a:t>
            </a:r>
            <a:r>
              <a:rPr lang="fi-FI" dirty="0" err="1"/>
              <a:t>experience</a:t>
            </a:r>
            <a:r>
              <a:rPr lang="fi-FI" dirty="0"/>
              <a:t> </a:t>
            </a:r>
            <a:r>
              <a:rPr lang="fi-FI" dirty="0" err="1"/>
              <a:t>that</a:t>
            </a:r>
            <a:r>
              <a:rPr lang="fi-FI" dirty="0"/>
              <a:t> </a:t>
            </a:r>
            <a:r>
              <a:rPr lang="fi-FI" dirty="0" err="1"/>
              <a:t>do</a:t>
            </a:r>
            <a:r>
              <a:rPr lang="fi-FI" dirty="0"/>
              <a:t> </a:t>
            </a:r>
            <a:r>
              <a:rPr lang="fi-FI" dirty="0" err="1"/>
              <a:t>not</a:t>
            </a:r>
            <a:r>
              <a:rPr lang="fi-FI" dirty="0"/>
              <a:t> </a:t>
            </a:r>
            <a:r>
              <a:rPr lang="fi-FI" dirty="0" err="1"/>
              <a:t>yeat</a:t>
            </a:r>
            <a:r>
              <a:rPr lang="fi-FI" dirty="0"/>
              <a:t> </a:t>
            </a:r>
            <a:r>
              <a:rPr lang="fi-FI" dirty="0" err="1"/>
              <a:t>have</a:t>
            </a:r>
            <a:r>
              <a:rPr lang="fi-FI" dirty="0"/>
              <a:t> </a:t>
            </a:r>
            <a:r>
              <a:rPr lang="fi-FI" dirty="0" err="1"/>
              <a:t>words</a:t>
            </a:r>
            <a:r>
              <a:rPr lang="fi-FI" dirty="0"/>
              <a:t>;</a:t>
            </a:r>
          </a:p>
          <a:p>
            <a:r>
              <a:rPr lang="fi-FI" dirty="0"/>
              <a:t>”stop </a:t>
            </a:r>
            <a:r>
              <a:rPr lang="fi-FI" dirty="0" err="1"/>
              <a:t>everything</a:t>
            </a:r>
            <a:r>
              <a:rPr lang="fi-FI" dirty="0"/>
              <a:t> </a:t>
            </a:r>
            <a:r>
              <a:rPr lang="fi-FI" dirty="0" err="1"/>
              <a:t>else</a:t>
            </a:r>
            <a:r>
              <a:rPr lang="fi-FI" dirty="0"/>
              <a:t> and </a:t>
            </a:r>
            <a:r>
              <a:rPr lang="fi-FI" dirty="0" err="1"/>
              <a:t>focus</a:t>
            </a:r>
            <a:r>
              <a:rPr lang="fi-FI" dirty="0"/>
              <a:t> on </a:t>
            </a:r>
            <a:r>
              <a:rPr lang="fi-FI" dirty="0" err="1"/>
              <a:t>that</a:t>
            </a:r>
            <a:r>
              <a:rPr lang="fi-FI" dirty="0"/>
              <a:t>”</a:t>
            </a:r>
            <a:endParaRPr lang="en-US" dirty="0"/>
          </a:p>
        </p:txBody>
      </p:sp>
    </p:spTree>
    <p:extLst>
      <p:ext uri="{BB962C8B-B14F-4D97-AF65-F5344CB8AC3E}">
        <p14:creationId xmlns:p14="http://schemas.microsoft.com/office/powerpoint/2010/main" val="1870344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2A9C6F-0DE4-4F91-ACD3-41D4ACC9D0E3}"/>
              </a:ext>
            </a:extLst>
          </p:cNvPr>
          <p:cNvSpPr>
            <a:spLocks noGrp="1"/>
          </p:cNvSpPr>
          <p:nvPr>
            <p:ph type="title"/>
          </p:nvPr>
        </p:nvSpPr>
        <p:spPr/>
        <p:txBody>
          <a:bodyPr>
            <a:normAutofit fontScale="90000"/>
          </a:bodyPr>
          <a:lstStyle/>
          <a:p>
            <a:r>
              <a:rPr lang="fi-FI" dirty="0" err="1"/>
              <a:t>When</a:t>
            </a:r>
            <a:r>
              <a:rPr lang="fi-FI" dirty="0"/>
              <a:t> </a:t>
            </a:r>
            <a:r>
              <a:rPr lang="fi-FI" dirty="0" err="1"/>
              <a:t>the</a:t>
            </a:r>
            <a:r>
              <a:rPr lang="fi-FI" dirty="0"/>
              <a:t> </a:t>
            </a:r>
            <a:r>
              <a:rPr lang="fi-FI" dirty="0" err="1"/>
              <a:t>conversation</a:t>
            </a:r>
            <a:r>
              <a:rPr lang="fi-FI" dirty="0"/>
              <a:t> ”</a:t>
            </a:r>
            <a:r>
              <a:rPr lang="fi-FI" dirty="0" err="1"/>
              <a:t>causes</a:t>
            </a:r>
            <a:r>
              <a:rPr lang="fi-FI" dirty="0"/>
              <a:t>” </a:t>
            </a:r>
            <a:r>
              <a:rPr lang="fi-FI" dirty="0" err="1"/>
              <a:t>psychosis</a:t>
            </a:r>
            <a:endParaRPr lang="fi-FI" dirty="0"/>
          </a:p>
        </p:txBody>
      </p:sp>
      <p:sp>
        <p:nvSpPr>
          <p:cNvPr id="3" name="Sisällön paikkamerkki 2">
            <a:extLst>
              <a:ext uri="{FF2B5EF4-FFF2-40B4-BE49-F238E27FC236}">
                <a16:creationId xmlns:a16="http://schemas.microsoft.com/office/drawing/2014/main" id="{7C56482F-8E5C-4112-B656-2FD85B23BC56}"/>
              </a:ext>
            </a:extLst>
          </p:cNvPr>
          <p:cNvSpPr>
            <a:spLocks noGrp="1"/>
          </p:cNvSpPr>
          <p:nvPr>
            <p:ph idx="1"/>
          </p:nvPr>
        </p:nvSpPr>
        <p:spPr/>
        <p:txBody>
          <a:bodyPr>
            <a:normAutofit fontScale="92500" lnSpcReduction="20000"/>
          </a:bodyPr>
          <a:lstStyle/>
          <a:p>
            <a:pPr marL="0" indent="0">
              <a:buNone/>
            </a:pPr>
            <a:r>
              <a:rPr lang="en-GB" sz="1800" dirty="0">
                <a:effectLst/>
                <a:latin typeface="Times New Roman" panose="02020603050405020304" pitchFamily="18" charset="0"/>
                <a:ea typeface="PMingLiU" panose="02020500000000000000" pitchFamily="18" charset="-120"/>
              </a:rPr>
              <a:t>T1: Where should we start?</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A:I can’t really remember anything of my whole life</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T1: Has it been like this for a long time now, that you can’t remember anything?</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 Well, I don’t know if it has been that way for two months. I do remember whether I’ve been in contact with someone… But then when I leave my place, I don‘t even know if I was there, and where I might suddenly pop up  is here …</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T2: With whom are you living?</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 I’ve been living by myself, but now I’ve gone to my parents…</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T1: And for how long have you been living by yourself?</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  </a:t>
            </a:r>
            <a:r>
              <a:rPr lang="en-GB" sz="1800" dirty="0" err="1">
                <a:effectLst/>
                <a:latin typeface="Times New Roman" panose="02020603050405020304" pitchFamily="18" charset="0"/>
                <a:ea typeface="PMingLiU" panose="02020500000000000000" pitchFamily="18" charset="-120"/>
              </a:rPr>
              <a:t>Hmh</a:t>
            </a:r>
            <a:r>
              <a:rPr lang="en-GB" sz="1800" dirty="0">
                <a:effectLst/>
                <a:latin typeface="Times New Roman" panose="02020603050405020304" pitchFamily="18" charset="0"/>
                <a:ea typeface="PMingLiU" panose="02020500000000000000" pitchFamily="18" charset="-120"/>
              </a:rPr>
              <a:t>… for three, four years. Three years.</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 T1: Whose idea was it that you came here? </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 Well… mother’s.</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T2: And what was mother worried about?</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 I don’t know if I’ve been talking with her. I can’t really remember anything. I have a feeling that I have even hit someone, but I can’t even remember.</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T2: Has someone said that to you?</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 No. But I am paranoid and lost my memory. You think that something has happened.</a:t>
            </a:r>
            <a:endParaRPr lang="fi-FI" sz="1800" dirty="0">
              <a:effectLst/>
              <a:latin typeface="Times New Roman" panose="02020603050405020304" pitchFamily="18" charset="0"/>
              <a:ea typeface="PMingLiU" panose="02020500000000000000" pitchFamily="18" charset="-120"/>
            </a:endParaRPr>
          </a:p>
          <a:p>
            <a:endParaRPr lang="fi-FI" dirty="0"/>
          </a:p>
        </p:txBody>
      </p:sp>
    </p:spTree>
    <p:extLst>
      <p:ext uri="{BB962C8B-B14F-4D97-AF65-F5344CB8AC3E}">
        <p14:creationId xmlns:p14="http://schemas.microsoft.com/office/powerpoint/2010/main" val="3883633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0E6363-F7A8-4069-8161-4C749853E58E}"/>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E5571DEC-E649-4C44-96AB-6740C84D9C1C}"/>
              </a:ext>
            </a:extLst>
          </p:cNvPr>
          <p:cNvSpPr>
            <a:spLocks noGrp="1"/>
          </p:cNvSpPr>
          <p:nvPr>
            <p:ph idx="1"/>
          </p:nvPr>
        </p:nvSpPr>
        <p:spPr/>
        <p:txBody>
          <a:bodyPr/>
          <a:lstStyle/>
          <a:p>
            <a:pPr marL="0" indent="0">
              <a:buNone/>
            </a:pPr>
            <a:r>
              <a:rPr lang="en-GB" sz="1800" dirty="0">
                <a:effectLst/>
                <a:latin typeface="Times New Roman" panose="02020603050405020304" pitchFamily="18" charset="0"/>
                <a:ea typeface="PMingLiU" panose="02020500000000000000" pitchFamily="18" charset="-120"/>
              </a:rPr>
              <a:t>T1: What about your father. Is he worried about some specific issue?</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 I don‘t know but yesterday night when we were watching TV he went to bed and in the morning he left to work.</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T1: And what was the situation  when you returned home?</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 Well.. I was afraid of others, I was quarrelling with these kind of guys umm…afraid of them and you see…they had keys made to  my place and them …. They came in and raped me and did all these things.</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T1: In May?</a:t>
            </a:r>
            <a:endParaRPr lang="fi-FI" sz="1800" dirty="0">
              <a:effectLst/>
              <a:latin typeface="Times New Roman" panose="02020603050405020304" pitchFamily="18" charset="0"/>
              <a:ea typeface="PMingLiU" panose="02020500000000000000" pitchFamily="18" charset="-120"/>
            </a:endParaRPr>
          </a:p>
          <a:p>
            <a:pPr marL="0" indent="0">
              <a:buNone/>
            </a:pPr>
            <a:r>
              <a:rPr lang="en-GB" sz="1800" dirty="0">
                <a:effectLst/>
                <a:latin typeface="Times New Roman" panose="02020603050405020304" pitchFamily="18" charset="0"/>
                <a:ea typeface="PMingLiU" panose="02020500000000000000" pitchFamily="18" charset="-120"/>
              </a:rPr>
              <a:t>A:  I was living in my apartment. You see, someone who came into my flat, had they been blackmailing or something…? And forced to steal a key. And they made a copy of it and could come in whenever they wanted. I don’t know if that happened when I was asleep… and they gave some pills and I got mixed up and started to … I don’t know. Or if you take some drug without knowing it and then when you get into her flat, they wait until you are asleep and after that come in with their own keys…</a:t>
            </a:r>
            <a:endParaRPr lang="fi-FI" sz="1800" dirty="0">
              <a:effectLst/>
              <a:latin typeface="Times New Roman" panose="02020603050405020304" pitchFamily="18" charset="0"/>
              <a:ea typeface="PMingLiU" panose="02020500000000000000" pitchFamily="18" charset="-120"/>
            </a:endParaRPr>
          </a:p>
          <a:p>
            <a:endParaRPr lang="fi-FI" dirty="0"/>
          </a:p>
        </p:txBody>
      </p:sp>
    </p:spTree>
    <p:extLst>
      <p:ext uri="{BB962C8B-B14F-4D97-AF65-F5344CB8AC3E}">
        <p14:creationId xmlns:p14="http://schemas.microsoft.com/office/powerpoint/2010/main" val="3941818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nl-BE" altLang="en-US" dirty="0"/>
              <a:t>When we fail being present</a:t>
            </a:r>
          </a:p>
        </p:txBody>
      </p:sp>
      <p:sp>
        <p:nvSpPr>
          <p:cNvPr id="26627"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altLang="zh-TW" sz="2400" dirty="0">
                <a:ea typeface="新細明體" pitchFamily="18" charset="-120"/>
              </a:rPr>
              <a:t>P:	Well, it was last weekend; the police came to us. She was drunk. When she didn</a:t>
            </a:r>
            <a:r>
              <a:rPr lang="en-GB" altLang="zh-TW" sz="2400" dirty="0">
                <a:latin typeface="Tahoma" pitchFamily="34" charset="0"/>
                <a:ea typeface="新細明體" pitchFamily="18" charset="-120"/>
              </a:rPr>
              <a:t>’</a:t>
            </a:r>
            <a:r>
              <a:rPr lang="en-GB" altLang="zh-TW" sz="2400" dirty="0">
                <a:ea typeface="新細明體" pitchFamily="18" charset="-120"/>
              </a:rPr>
              <a:t>t say anything and started to make coffee in the middle of the night, and I asked . . .I went out and came into the kitchen, and she turned round and said that it wasn</a:t>
            </a:r>
            <a:r>
              <a:rPr lang="en-GB" altLang="zh-TW" sz="2400" dirty="0">
                <a:latin typeface="Tahoma" pitchFamily="34" charset="0"/>
                <a:ea typeface="新細明體" pitchFamily="18" charset="-120"/>
              </a:rPr>
              <a:t>’</a:t>
            </a:r>
            <a:r>
              <a:rPr lang="en-GB" altLang="zh-TW" sz="2400" dirty="0">
                <a:ea typeface="新細明體" pitchFamily="18" charset="-120"/>
              </a:rPr>
              <a:t>t allowed to speak about it. Then I slapped her. She ran out into the corridor and started screaming. I said that there is no need to scream, that why can</a:t>
            </a:r>
            <a:r>
              <a:rPr lang="en-GB" altLang="zh-TW" sz="2400" dirty="0">
                <a:latin typeface="Tahoma" pitchFamily="34" charset="0"/>
                <a:ea typeface="新細明體" pitchFamily="18" charset="-120"/>
              </a:rPr>
              <a:t>’</a:t>
            </a:r>
            <a:r>
              <a:rPr lang="en-GB" altLang="zh-TW" sz="2400" dirty="0">
                <a:ea typeface="新細明體" pitchFamily="18" charset="-120"/>
              </a:rPr>
              <a:t>t she say. . . . .And then I calmed down. At that point I got the feeling. . . . And the police came and the ambulance. But in some way I have a feeling, that it is, of course, it is not allowed to hit anyone. But there are, however, situations . . .</a:t>
            </a:r>
            <a:endParaRPr lang="en-GB" altLang="zh-TW" sz="2400" i="1" dirty="0">
              <a:ea typeface="新細明體" pitchFamily="18" charset="-120"/>
            </a:endParaRPr>
          </a:p>
          <a:p>
            <a:pPr eaLnBrk="1" hangingPunct="1">
              <a:lnSpc>
                <a:spcPct val="90000"/>
              </a:lnSpc>
              <a:buFont typeface="Wingdings" pitchFamily="2" charset="2"/>
              <a:buNone/>
            </a:pPr>
            <a:r>
              <a:rPr lang="en-GB" altLang="zh-TW" sz="2400" i="1" dirty="0">
                <a:ea typeface="新細明體" pitchFamily="18" charset="-120"/>
              </a:rPr>
              <a:t>T1:</a:t>
            </a:r>
            <a:r>
              <a:rPr lang="en-GB" altLang="zh-TW" sz="2400" dirty="0">
                <a:ea typeface="新細明體" pitchFamily="18" charset="-120"/>
              </a:rPr>
              <a:t>	Was that the point when you went into primary care?</a:t>
            </a:r>
            <a:endParaRPr lang="en-US" altLang="en-US" sz="2400" dirty="0"/>
          </a:p>
        </p:txBody>
      </p:sp>
    </p:spTree>
    <p:extLst>
      <p:ext uri="{BB962C8B-B14F-4D97-AF65-F5344CB8AC3E}">
        <p14:creationId xmlns:p14="http://schemas.microsoft.com/office/powerpoint/2010/main" val="221244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22238"/>
            <a:ext cx="7543800" cy="233362"/>
          </a:xfrm>
        </p:spPr>
        <p:txBody>
          <a:bodyPr>
            <a:normAutofit fontScale="90000"/>
          </a:bodyPr>
          <a:lstStyle/>
          <a:p>
            <a:pPr eaLnBrk="1" hangingPunct="1"/>
            <a:endParaRPr lang="nl-BE" altLang="en-US" sz="3500"/>
          </a:p>
        </p:txBody>
      </p:sp>
      <p:sp>
        <p:nvSpPr>
          <p:cNvPr id="27651" name="Rectangle 3"/>
          <p:cNvSpPr>
            <a:spLocks noGrp="1" noChangeArrowheads="1"/>
          </p:cNvSpPr>
          <p:nvPr>
            <p:ph type="body" idx="1"/>
          </p:nvPr>
        </p:nvSpPr>
        <p:spPr>
          <a:xfrm>
            <a:off x="826477" y="1052513"/>
            <a:ext cx="7932127" cy="5184775"/>
          </a:xfrm>
        </p:spPr>
        <p:txBody>
          <a:bodyPr>
            <a:normAutofit lnSpcReduction="10000"/>
          </a:bodyPr>
          <a:lstStyle/>
          <a:p>
            <a:pPr eaLnBrk="1" hangingPunct="1">
              <a:lnSpc>
                <a:spcPct val="80000"/>
              </a:lnSpc>
              <a:buFont typeface="Wingdings" pitchFamily="2" charset="2"/>
              <a:buNone/>
            </a:pPr>
            <a:endParaRPr lang="en-GB" altLang="zh-TW" sz="1900">
              <a:ea typeface="新細明體" pitchFamily="18" charset="-120"/>
            </a:endParaRPr>
          </a:p>
          <a:p>
            <a:pPr eaLnBrk="1" hangingPunct="1">
              <a:lnSpc>
                <a:spcPct val="80000"/>
              </a:lnSpc>
              <a:buFont typeface="Wingdings" pitchFamily="2" charset="2"/>
              <a:buNone/>
            </a:pPr>
            <a:r>
              <a:rPr lang="en-GB" altLang="zh-TW" sz="2800">
                <a:ea typeface="新細明體" pitchFamily="18" charset="-120"/>
              </a:rPr>
              <a:t>P:		Yes it happened just before that</a:t>
            </a:r>
          </a:p>
          <a:p>
            <a:pPr eaLnBrk="1" hangingPunct="1">
              <a:lnSpc>
                <a:spcPct val="80000"/>
              </a:lnSpc>
              <a:buFont typeface="Wingdings" pitchFamily="2" charset="2"/>
              <a:buNone/>
            </a:pPr>
            <a:r>
              <a:rPr lang="en-GB" altLang="zh-TW" sz="2800">
                <a:ea typeface="新細明體" pitchFamily="18" charset="-120"/>
              </a:rPr>
              <a:t>T2:	Why did she not say that the police came?</a:t>
            </a:r>
          </a:p>
          <a:p>
            <a:pPr eaLnBrk="1" hangingPunct="1">
              <a:lnSpc>
                <a:spcPct val="80000"/>
              </a:lnSpc>
              <a:buFont typeface="Wingdings" pitchFamily="2" charset="2"/>
              <a:buNone/>
            </a:pPr>
            <a:r>
              <a:rPr lang="en-GB" altLang="zh-TW" sz="2800">
                <a:ea typeface="新細明體" pitchFamily="18" charset="-120"/>
              </a:rPr>
              <a:t>P:		What?</a:t>
            </a:r>
          </a:p>
          <a:p>
            <a:pPr eaLnBrk="1" hangingPunct="1">
              <a:lnSpc>
                <a:spcPct val="80000"/>
              </a:lnSpc>
              <a:buFont typeface="Wingdings" pitchFamily="2" charset="2"/>
              <a:buNone/>
            </a:pPr>
            <a:r>
              <a:rPr lang="en-GB" altLang="zh-TW" sz="2800">
                <a:ea typeface="新細明體" pitchFamily="18" charset="-120"/>
              </a:rPr>
              <a:t>T2:	Why did she not say that police had been at your place the previous night?</a:t>
            </a:r>
          </a:p>
          <a:p>
            <a:pPr eaLnBrk="1" hangingPunct="1">
              <a:lnSpc>
                <a:spcPct val="80000"/>
              </a:lnSpc>
              <a:buFont typeface="Wingdings" pitchFamily="2" charset="2"/>
              <a:buNone/>
            </a:pPr>
            <a:r>
              <a:rPr lang="en-GB" altLang="zh-TW" sz="2800">
                <a:ea typeface="新細明體" pitchFamily="18" charset="-120"/>
              </a:rPr>
              <a:t>P:		It wasn</a:t>
            </a:r>
            <a:r>
              <a:rPr lang="en-GB" altLang="zh-TW" sz="2800">
                <a:latin typeface="Tahoma" pitchFamily="34" charset="0"/>
                <a:ea typeface="新細明體" pitchFamily="18" charset="-120"/>
              </a:rPr>
              <a:t>’</a:t>
            </a:r>
            <a:r>
              <a:rPr lang="en-GB" altLang="zh-TW" sz="2800">
                <a:ea typeface="新細明體" pitchFamily="18" charset="-120"/>
              </a:rPr>
              <a:t>t the previous night, it was last weekend. I was thinking, all the time I am thinking those strange things 	and I knew that they were not true. But when you think about them for a while, after that you have the feeling that things like that can really happen. It is too much. . . . .You are only thinking of all kinds of futile things.</a:t>
            </a:r>
          </a:p>
          <a:p>
            <a:pPr eaLnBrk="1" hangingPunct="1">
              <a:lnSpc>
                <a:spcPct val="80000"/>
              </a:lnSpc>
              <a:buFont typeface="Wingdings" pitchFamily="2" charset="2"/>
              <a:buNone/>
            </a:pPr>
            <a:r>
              <a:rPr lang="en-GB" altLang="zh-TW" sz="2800">
                <a:ea typeface="新細明體" pitchFamily="18" charset="-120"/>
              </a:rPr>
              <a:t>T2:	And it all started last weekend, this situation?</a:t>
            </a:r>
            <a:endParaRPr lang="en-GB" altLang="zh-TW" sz="2800" i="1">
              <a:ea typeface="新細明體" pitchFamily="18" charset="-120"/>
            </a:endParaRPr>
          </a:p>
          <a:p>
            <a:pPr eaLnBrk="1" hangingPunct="1">
              <a:lnSpc>
                <a:spcPct val="80000"/>
              </a:lnSpc>
              <a:buFont typeface="Wingdings" pitchFamily="2" charset="2"/>
              <a:buNone/>
            </a:pPr>
            <a:r>
              <a:rPr lang="en-GB" altLang="zh-TW" sz="2800" i="1">
                <a:ea typeface="新細明體" pitchFamily="18" charset="-120"/>
              </a:rPr>
              <a:t>T1:</a:t>
            </a:r>
            <a:r>
              <a:rPr lang="en-GB" altLang="zh-TW" sz="2800">
                <a:ea typeface="新細明體" pitchFamily="18" charset="-120"/>
              </a:rPr>
              <a:t>	Yes</a:t>
            </a:r>
            <a:endParaRPr lang="en-US" altLang="en-US" sz="2800"/>
          </a:p>
        </p:txBody>
      </p:sp>
    </p:spTree>
    <p:extLst>
      <p:ext uri="{BB962C8B-B14F-4D97-AF65-F5344CB8AC3E}">
        <p14:creationId xmlns:p14="http://schemas.microsoft.com/office/powerpoint/2010/main" val="2406957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fi-FI" altLang="fi-FI" sz="2800" dirty="0"/>
              <a:t>How to </a:t>
            </a:r>
            <a:r>
              <a:rPr lang="fi-FI" altLang="fi-FI" sz="2800" dirty="0" err="1"/>
              <a:t>organize</a:t>
            </a:r>
            <a:r>
              <a:rPr lang="fi-FI" altLang="fi-FI" sz="2800" dirty="0"/>
              <a:t> </a:t>
            </a:r>
            <a:r>
              <a:rPr lang="fi-FI" altLang="fi-FI" sz="2800" dirty="0" err="1"/>
              <a:t>the</a:t>
            </a:r>
            <a:r>
              <a:rPr lang="fi-FI" altLang="fi-FI" sz="2800" dirty="0"/>
              <a:t> </a:t>
            </a:r>
            <a:r>
              <a:rPr lang="fi-FI" altLang="fi-FI" sz="2800" dirty="0" err="1"/>
              <a:t>system</a:t>
            </a:r>
            <a:r>
              <a:rPr lang="fi-FI" altLang="fi-FI" sz="2800" dirty="0"/>
              <a:t> of </a:t>
            </a:r>
            <a:r>
              <a:rPr lang="fi-FI" altLang="fi-FI" sz="2800" dirty="0" err="1"/>
              <a:t>care</a:t>
            </a:r>
            <a:r>
              <a:rPr lang="fi-FI" altLang="fi-FI" sz="2800" dirty="0"/>
              <a:t>: Main </a:t>
            </a:r>
            <a:r>
              <a:rPr lang="fi-FI" altLang="fi-FI" sz="2800" dirty="0" err="1"/>
              <a:t>principles</a:t>
            </a:r>
            <a:r>
              <a:rPr lang="fi-FI" altLang="fi-FI" sz="2800" dirty="0"/>
              <a:t>  Open </a:t>
            </a:r>
            <a:r>
              <a:rPr lang="fi-FI" altLang="fi-FI" sz="2800" dirty="0" err="1"/>
              <a:t>Dialogues</a:t>
            </a:r>
            <a:r>
              <a:rPr lang="fi-FI" altLang="fi-FI" sz="2800" dirty="0"/>
              <a:t> in </a:t>
            </a:r>
            <a:r>
              <a:rPr lang="fi-FI" altLang="fi-FI" sz="2800" dirty="0" err="1"/>
              <a:t>social</a:t>
            </a:r>
            <a:r>
              <a:rPr lang="fi-FI" altLang="fi-FI" sz="2800" dirty="0"/>
              <a:t> </a:t>
            </a:r>
            <a:r>
              <a:rPr lang="fi-FI" altLang="fi-FI" sz="2800" dirty="0" err="1"/>
              <a:t>networks</a:t>
            </a:r>
            <a:r>
              <a:rPr lang="fi-FI" altLang="fi-FI" sz="2800" dirty="0"/>
              <a:t> </a:t>
            </a:r>
            <a:endParaRPr lang="en-GB" altLang="fi-FI" sz="2800" dirty="0"/>
          </a:p>
        </p:txBody>
      </p:sp>
      <p:sp>
        <p:nvSpPr>
          <p:cNvPr id="17411" name="Rectangle 3"/>
          <p:cNvSpPr>
            <a:spLocks noGrp="1" noChangeArrowheads="1"/>
          </p:cNvSpPr>
          <p:nvPr>
            <p:ph idx="1"/>
          </p:nvPr>
        </p:nvSpPr>
        <p:spPr/>
        <p:txBody>
          <a:bodyPr/>
          <a:lstStyle/>
          <a:p>
            <a:pPr eaLnBrk="1" hangingPunct="1">
              <a:lnSpc>
                <a:spcPct val="90000"/>
              </a:lnSpc>
            </a:pPr>
            <a:r>
              <a:rPr lang="en-US" altLang="fi-FI" dirty="0"/>
              <a:t>IMMEDIATE HELP </a:t>
            </a:r>
          </a:p>
          <a:p>
            <a:pPr eaLnBrk="1" hangingPunct="1">
              <a:lnSpc>
                <a:spcPct val="90000"/>
              </a:lnSpc>
            </a:pPr>
            <a:r>
              <a:rPr lang="en-US" altLang="fi-FI" dirty="0"/>
              <a:t>SOCIAL NETWORK PERSPECTIVE </a:t>
            </a:r>
          </a:p>
          <a:p>
            <a:pPr eaLnBrk="1" hangingPunct="1">
              <a:lnSpc>
                <a:spcPct val="90000"/>
              </a:lnSpc>
            </a:pPr>
            <a:r>
              <a:rPr lang="en-US" altLang="fi-FI" dirty="0"/>
              <a:t>FLEXIBILITY AND MOBILITY</a:t>
            </a:r>
          </a:p>
          <a:p>
            <a:pPr eaLnBrk="1" hangingPunct="1">
              <a:lnSpc>
                <a:spcPct val="90000"/>
              </a:lnSpc>
            </a:pPr>
            <a:r>
              <a:rPr lang="en-US" altLang="fi-FI" dirty="0"/>
              <a:t>RESPONSIBILITY – creating “case specific teams”</a:t>
            </a:r>
          </a:p>
          <a:p>
            <a:pPr eaLnBrk="1" hangingPunct="1">
              <a:lnSpc>
                <a:spcPct val="90000"/>
              </a:lnSpc>
            </a:pPr>
            <a:r>
              <a:rPr lang="en-US" altLang="fi-FI" dirty="0"/>
              <a:t>PSYCHOLOGICAL CONTINUITY</a:t>
            </a:r>
          </a:p>
          <a:p>
            <a:pPr eaLnBrk="1" hangingPunct="1">
              <a:lnSpc>
                <a:spcPct val="90000"/>
              </a:lnSpc>
            </a:pPr>
            <a:r>
              <a:rPr lang="en-US" altLang="fi-FI" dirty="0"/>
              <a:t>TOLERANCE OF UNCERTAINTY</a:t>
            </a:r>
          </a:p>
          <a:p>
            <a:pPr eaLnBrk="1" hangingPunct="1">
              <a:lnSpc>
                <a:spcPct val="90000"/>
              </a:lnSpc>
            </a:pPr>
            <a:r>
              <a:rPr lang="en-US" altLang="fi-FI" dirty="0"/>
              <a:t>DIALOGISM</a:t>
            </a:r>
          </a:p>
          <a:p>
            <a:pPr eaLnBrk="1" hangingPunct="1">
              <a:lnSpc>
                <a:spcPct val="90000"/>
              </a:lnSpc>
            </a:pPr>
            <a:endParaRPr lang="en-GB" altLang="fi-FI" dirty="0"/>
          </a:p>
        </p:txBody>
      </p:sp>
    </p:spTree>
    <p:extLst>
      <p:ext uri="{BB962C8B-B14F-4D97-AF65-F5344CB8AC3E}">
        <p14:creationId xmlns:p14="http://schemas.microsoft.com/office/powerpoint/2010/main" val="1292355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1">
            <a:extLst>
              <a:ext uri="{FF2B5EF4-FFF2-40B4-BE49-F238E27FC236}">
                <a16:creationId xmlns:a16="http://schemas.microsoft.com/office/drawing/2014/main" id="{1FDBC0D2-E2A0-4952-83B8-76FD9DB26556}"/>
              </a:ext>
            </a:extLst>
          </p:cNvPr>
          <p:cNvSpPr>
            <a:spLocks noGrp="1"/>
          </p:cNvSpPr>
          <p:nvPr>
            <p:ph type="title"/>
          </p:nvPr>
        </p:nvSpPr>
        <p:spPr/>
        <p:txBody>
          <a:bodyPr/>
          <a:lstStyle/>
          <a:p>
            <a:endParaRPr lang="fi-FI" altLang="fi-FI"/>
          </a:p>
        </p:txBody>
      </p:sp>
      <p:sp>
        <p:nvSpPr>
          <p:cNvPr id="8195" name="Sisällön paikkamerkki 2">
            <a:extLst>
              <a:ext uri="{FF2B5EF4-FFF2-40B4-BE49-F238E27FC236}">
                <a16:creationId xmlns:a16="http://schemas.microsoft.com/office/drawing/2014/main" id="{783A6784-52B5-4F0B-BDD8-76DAEFA6082D}"/>
              </a:ext>
            </a:extLst>
          </p:cNvPr>
          <p:cNvSpPr>
            <a:spLocks noGrp="1"/>
          </p:cNvSpPr>
          <p:nvPr>
            <p:ph idx="1"/>
          </p:nvPr>
        </p:nvSpPr>
        <p:spPr/>
        <p:txBody>
          <a:bodyPr/>
          <a:lstStyle/>
          <a:p>
            <a:pPr marL="0" indent="0">
              <a:buNone/>
            </a:pPr>
            <a:r>
              <a:rPr lang="en-US" altLang="fi-FI"/>
              <a:t>“Dialogue here is not the threshold to action, it is the action itself. It is not a means for revealing, for bringing to the surface the already-made character of a person; no, in dialogue a person not only shows himself outwardly, but he becomes for the first time that which he is – and, we repeat, not only for others but for himself as well. To be means to communicate dialogically.” (Bakhtin, 1984, 262)</a:t>
            </a:r>
            <a:endParaRPr lang="fi-FI" altLang="fi-F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7D9E6D1-AF37-A185-63AD-F654C415FC73}"/>
              </a:ext>
            </a:extLst>
          </p:cNvPr>
          <p:cNvSpPr>
            <a:spLocks noGrp="1"/>
          </p:cNvSpPr>
          <p:nvPr>
            <p:ph type="title"/>
          </p:nvPr>
        </p:nvSpPr>
        <p:spPr/>
        <p:txBody>
          <a:bodyPr>
            <a:normAutofit fontScale="90000"/>
          </a:bodyPr>
          <a:lstStyle/>
          <a:p>
            <a:r>
              <a:rPr lang="fi-FI" dirty="0" err="1"/>
              <a:t>Annbjorg</a:t>
            </a:r>
            <a:r>
              <a:rPr lang="fi-FI" dirty="0"/>
              <a:t> </a:t>
            </a:r>
            <a:r>
              <a:rPr lang="fi-FI" dirty="0" err="1"/>
              <a:t>Haram</a:t>
            </a:r>
            <a:r>
              <a:rPr lang="fi-FI" dirty="0"/>
              <a:t> and Birgitta Alakare</a:t>
            </a:r>
          </a:p>
        </p:txBody>
      </p:sp>
      <p:pic>
        <p:nvPicPr>
          <p:cNvPr id="7" name="Sisällön paikkamerkki 6" descr="Kuva, joka sisältää kohteen henkilö, Ihmisen kasvot, vaate, piha-&#10;&#10;Kuvaus luotu automaattisesti">
            <a:extLst>
              <a:ext uri="{FF2B5EF4-FFF2-40B4-BE49-F238E27FC236}">
                <a16:creationId xmlns:a16="http://schemas.microsoft.com/office/drawing/2014/main" id="{D6A42400-5CFA-494C-8A69-731DCB8108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916832"/>
            <a:ext cx="2664296" cy="3168352"/>
          </a:xfrm>
        </p:spPr>
      </p:pic>
      <p:pic>
        <p:nvPicPr>
          <p:cNvPr id="11" name="Kuva 10" descr="Kuva, joka sisältää kohteen Ihmisen kasvot, henkilö, Otsa, Leuka&#10;&#10;Kuvaus luotu automaattisesti">
            <a:extLst>
              <a:ext uri="{FF2B5EF4-FFF2-40B4-BE49-F238E27FC236}">
                <a16:creationId xmlns:a16="http://schemas.microsoft.com/office/drawing/2014/main" id="{ADE3E9FD-1534-7987-E205-29782C5713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2420888"/>
            <a:ext cx="2664296" cy="2808312"/>
          </a:xfrm>
          <a:prstGeom prst="rect">
            <a:avLst/>
          </a:prstGeom>
        </p:spPr>
      </p:pic>
    </p:spTree>
    <p:extLst>
      <p:ext uri="{BB962C8B-B14F-4D97-AF65-F5344CB8AC3E}">
        <p14:creationId xmlns:p14="http://schemas.microsoft.com/office/powerpoint/2010/main" val="2327465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C3E364-30CF-1EBB-531E-4B912272169E}"/>
              </a:ext>
            </a:extLst>
          </p:cNvPr>
          <p:cNvSpPr>
            <a:spLocks noGrp="1"/>
          </p:cNvSpPr>
          <p:nvPr>
            <p:ph type="title"/>
          </p:nvPr>
        </p:nvSpPr>
        <p:spPr>
          <a:xfrm>
            <a:off x="457200" y="273050"/>
            <a:ext cx="3008313" cy="1162050"/>
          </a:xfrm>
        </p:spPr>
        <p:txBody>
          <a:bodyPr anchor="b">
            <a:normAutofit/>
          </a:bodyPr>
          <a:lstStyle/>
          <a:p>
            <a:r>
              <a:rPr lang="fi-FI" dirty="0" err="1"/>
              <a:t>Annbjorg</a:t>
            </a:r>
            <a:r>
              <a:rPr lang="fi-FI" dirty="0"/>
              <a:t> </a:t>
            </a:r>
            <a:r>
              <a:rPr lang="fi-FI" dirty="0" err="1"/>
              <a:t>Haram</a:t>
            </a:r>
            <a:r>
              <a:rPr lang="fi-FI" dirty="0"/>
              <a:t> –</a:t>
            </a:r>
            <a:r>
              <a:rPr lang="fi-FI" dirty="0" err="1"/>
              <a:t>Dialogical</a:t>
            </a:r>
            <a:r>
              <a:rPr lang="fi-FI" dirty="0"/>
              <a:t> </a:t>
            </a:r>
            <a:r>
              <a:rPr lang="fi-FI" dirty="0" err="1"/>
              <a:t>psychotherapy</a:t>
            </a:r>
            <a:endParaRPr lang="fi-FI" dirty="0"/>
          </a:p>
        </p:txBody>
      </p:sp>
      <p:sp>
        <p:nvSpPr>
          <p:cNvPr id="3" name="Sisällön paikkamerkki 2">
            <a:extLst>
              <a:ext uri="{FF2B5EF4-FFF2-40B4-BE49-F238E27FC236}">
                <a16:creationId xmlns:a16="http://schemas.microsoft.com/office/drawing/2014/main" id="{0C53459D-A7E5-7257-428E-FD486A68E1F5}"/>
              </a:ext>
            </a:extLst>
          </p:cNvPr>
          <p:cNvSpPr>
            <a:spLocks noGrp="1"/>
          </p:cNvSpPr>
          <p:nvPr>
            <p:ph idx="1"/>
          </p:nvPr>
        </p:nvSpPr>
        <p:spPr>
          <a:xfrm>
            <a:off x="251520" y="273050"/>
            <a:ext cx="8435280" cy="5853113"/>
          </a:xfrm>
        </p:spPr>
        <p:txBody>
          <a:bodyPr>
            <a:normAutofit/>
          </a:bodyPr>
          <a:lstStyle/>
          <a:p>
            <a:pPr marL="0" indent="0">
              <a:buNone/>
            </a:pPr>
            <a:endParaRPr lang="fi-FI" dirty="0"/>
          </a:p>
        </p:txBody>
      </p:sp>
      <p:sp>
        <p:nvSpPr>
          <p:cNvPr id="8" name="Text Placeholder 3">
            <a:extLst>
              <a:ext uri="{FF2B5EF4-FFF2-40B4-BE49-F238E27FC236}">
                <a16:creationId xmlns:a16="http://schemas.microsoft.com/office/drawing/2014/main" id="{49CC4792-5501-14FE-8999-22BA622A61EF}"/>
              </a:ext>
            </a:extLst>
          </p:cNvPr>
          <p:cNvSpPr>
            <a:spLocks noGrp="1"/>
          </p:cNvSpPr>
          <p:nvPr>
            <p:ph type="body" sz="half" idx="2"/>
          </p:nvPr>
        </p:nvSpPr>
        <p:spPr>
          <a:xfrm>
            <a:off x="808682" y="1518940"/>
            <a:ext cx="3008313" cy="4691063"/>
          </a:xfrm>
        </p:spPr>
        <p:txBody>
          <a:bodyPr/>
          <a:lstStyle/>
          <a:p>
            <a:r>
              <a:rPr lang="en-US" dirty="0"/>
              <a:t> </a:t>
            </a:r>
          </a:p>
        </p:txBody>
      </p:sp>
      <p:pic>
        <p:nvPicPr>
          <p:cNvPr id="1026" name="Picture 2" descr="NTNU Open: Dialogue Therapy and Standard Psychiatric ...">
            <a:extLst>
              <a:ext uri="{FF2B5EF4-FFF2-40B4-BE49-F238E27FC236}">
                <a16:creationId xmlns:a16="http://schemas.microsoft.com/office/drawing/2014/main" id="{BC1C2173-96A7-EB86-7937-E60B82594A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988840"/>
            <a:ext cx="2143125"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515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tsikko 1"/>
          <p:cNvSpPr>
            <a:spLocks noGrp="1"/>
          </p:cNvSpPr>
          <p:nvPr>
            <p:ph type="title"/>
          </p:nvPr>
        </p:nvSpPr>
        <p:spPr/>
        <p:txBody>
          <a:bodyPr>
            <a:normAutofit fontScale="90000"/>
          </a:bodyPr>
          <a:lstStyle/>
          <a:p>
            <a:pPr eaLnBrk="1" hangingPunct="1"/>
            <a:r>
              <a:rPr lang="fi-FI" altLang="fi-FI"/>
              <a:t>Why the dialogical practice can be   effective?</a:t>
            </a:r>
          </a:p>
        </p:txBody>
      </p:sp>
      <p:sp>
        <p:nvSpPr>
          <p:cNvPr id="43011" name="Sisällön paikkamerkki 2"/>
          <p:cNvSpPr>
            <a:spLocks noGrp="1"/>
          </p:cNvSpPr>
          <p:nvPr>
            <p:ph idx="1"/>
          </p:nvPr>
        </p:nvSpPr>
        <p:spPr/>
        <p:txBody>
          <a:bodyPr/>
          <a:lstStyle/>
          <a:p>
            <a:pPr marL="514350" indent="-514350" eaLnBrk="1" hangingPunct="1">
              <a:buFont typeface="Helvetica" pitchFamily="34" charset="0"/>
              <a:buAutoNum type="arabicPeriod"/>
            </a:pPr>
            <a:r>
              <a:rPr lang="fi-FI" altLang="fi-FI" sz="2400" dirty="0" err="1"/>
              <a:t>Immediate</a:t>
            </a:r>
            <a:r>
              <a:rPr lang="fi-FI" altLang="fi-FI" sz="2400" dirty="0"/>
              <a:t> </a:t>
            </a:r>
            <a:r>
              <a:rPr lang="fi-FI" altLang="fi-FI" sz="2400" dirty="0" err="1"/>
              <a:t>response</a:t>
            </a:r>
            <a:r>
              <a:rPr lang="fi-FI" altLang="fi-FI" sz="2400" dirty="0"/>
              <a:t> –</a:t>
            </a:r>
            <a:r>
              <a:rPr lang="fi-FI" altLang="fi-FI" sz="2400" dirty="0" err="1"/>
              <a:t>taking</a:t>
            </a:r>
            <a:r>
              <a:rPr lang="fi-FI" altLang="fi-FI" sz="2400" dirty="0"/>
              <a:t> </a:t>
            </a:r>
            <a:r>
              <a:rPr lang="fi-FI" altLang="fi-FI" sz="2400" dirty="0" err="1"/>
              <a:t>use</a:t>
            </a:r>
            <a:r>
              <a:rPr lang="fi-FI" altLang="fi-FI" sz="2400" dirty="0"/>
              <a:t> of </a:t>
            </a:r>
            <a:r>
              <a:rPr lang="fi-FI" altLang="fi-FI" sz="2400" dirty="0" err="1"/>
              <a:t>the</a:t>
            </a:r>
            <a:r>
              <a:rPr lang="fi-FI" altLang="fi-FI" sz="2400" dirty="0"/>
              <a:t> </a:t>
            </a:r>
            <a:r>
              <a:rPr lang="fi-FI" altLang="fi-FI" sz="2400" dirty="0" err="1"/>
              <a:t>emotional</a:t>
            </a:r>
            <a:r>
              <a:rPr lang="fi-FI" altLang="fi-FI" sz="2400" dirty="0"/>
              <a:t> and </a:t>
            </a:r>
            <a:r>
              <a:rPr lang="fi-FI" altLang="fi-FI" sz="2400" dirty="0" err="1"/>
              <a:t>affective</a:t>
            </a:r>
            <a:r>
              <a:rPr lang="fi-FI" altLang="fi-FI" sz="2400" dirty="0"/>
              <a:t> </a:t>
            </a:r>
            <a:r>
              <a:rPr lang="fi-FI" altLang="fi-FI" sz="2400" dirty="0" err="1"/>
              <a:t>elements</a:t>
            </a:r>
            <a:r>
              <a:rPr lang="fi-FI" altLang="fi-FI" sz="2400" dirty="0"/>
              <a:t> of </a:t>
            </a:r>
            <a:r>
              <a:rPr lang="fi-FI" altLang="fi-FI" sz="2400" dirty="0" err="1"/>
              <a:t>the</a:t>
            </a:r>
            <a:r>
              <a:rPr lang="fi-FI" altLang="fi-FI" sz="2400" dirty="0"/>
              <a:t> </a:t>
            </a:r>
            <a:r>
              <a:rPr lang="fi-FI" altLang="fi-FI" sz="2400" dirty="0" err="1"/>
              <a:t>crisis</a:t>
            </a:r>
            <a:endParaRPr lang="fi-FI" altLang="fi-FI" sz="2400" dirty="0"/>
          </a:p>
          <a:p>
            <a:pPr marL="514350" indent="-514350" eaLnBrk="1" hangingPunct="1">
              <a:buFont typeface="Helvetica" pitchFamily="34" charset="0"/>
              <a:buAutoNum type="arabicPeriod"/>
            </a:pPr>
            <a:r>
              <a:rPr lang="fi-FI" altLang="fi-FI" sz="2400" dirty="0" err="1"/>
              <a:t>Social</a:t>
            </a:r>
            <a:r>
              <a:rPr lang="fi-FI" altLang="fi-FI" sz="2400" dirty="0"/>
              <a:t> </a:t>
            </a:r>
            <a:r>
              <a:rPr lang="fi-FI" altLang="fi-FI" sz="2400" dirty="0" err="1"/>
              <a:t>network</a:t>
            </a:r>
            <a:r>
              <a:rPr lang="fi-FI" altLang="fi-FI" sz="2400" dirty="0"/>
              <a:t> </a:t>
            </a:r>
            <a:r>
              <a:rPr lang="fi-FI" altLang="fi-FI" sz="2400" dirty="0" err="1"/>
              <a:t>included</a:t>
            </a:r>
            <a:r>
              <a:rPr lang="fi-FI" altLang="fi-FI" sz="2400" dirty="0"/>
              <a:t> </a:t>
            </a:r>
            <a:r>
              <a:rPr lang="fi-FI" altLang="fi-FI" sz="2400" dirty="0" err="1"/>
              <a:t>throughout</a:t>
            </a:r>
            <a:r>
              <a:rPr lang="fi-FI" altLang="fi-FI" sz="2400" dirty="0"/>
              <a:t> and </a:t>
            </a:r>
            <a:r>
              <a:rPr lang="fi-FI" altLang="fi-FI" sz="2400" dirty="0" err="1"/>
              <a:t>thus</a:t>
            </a:r>
            <a:r>
              <a:rPr lang="fi-FI" altLang="fi-FI" sz="2400" dirty="0"/>
              <a:t> </a:t>
            </a:r>
            <a:r>
              <a:rPr lang="fi-FI" altLang="fi-FI" sz="2400" dirty="0" err="1"/>
              <a:t>polyphonic</a:t>
            </a:r>
            <a:r>
              <a:rPr lang="fi-FI" altLang="fi-FI" sz="2400" dirty="0"/>
              <a:t> in </a:t>
            </a:r>
            <a:r>
              <a:rPr lang="fi-FI" altLang="fi-FI" sz="2400" dirty="0" err="1"/>
              <a:t>two</a:t>
            </a:r>
            <a:r>
              <a:rPr lang="fi-FI" altLang="fi-FI" sz="2400" dirty="0"/>
              <a:t> </a:t>
            </a:r>
            <a:r>
              <a:rPr lang="fi-FI" altLang="fi-FI" sz="2400" dirty="0" err="1"/>
              <a:t>respect</a:t>
            </a:r>
            <a:r>
              <a:rPr lang="fi-FI" altLang="fi-FI" sz="2400" dirty="0"/>
              <a:t>: </a:t>
            </a:r>
            <a:r>
              <a:rPr lang="fi-FI" altLang="fi-FI" sz="2400" dirty="0" err="1"/>
              <a:t>both</a:t>
            </a:r>
            <a:r>
              <a:rPr lang="fi-FI" altLang="fi-FI" sz="2400" dirty="0"/>
              <a:t> </a:t>
            </a:r>
            <a:r>
              <a:rPr lang="fi-FI" altLang="fi-FI" sz="2400" dirty="0" err="1"/>
              <a:t>horizontal</a:t>
            </a:r>
            <a:r>
              <a:rPr lang="fi-FI" altLang="fi-FI" sz="2400" dirty="0"/>
              <a:t> and </a:t>
            </a:r>
            <a:r>
              <a:rPr lang="fi-FI" altLang="fi-FI" sz="2400" dirty="0" err="1"/>
              <a:t>vertical</a:t>
            </a:r>
            <a:endParaRPr lang="fi-FI" altLang="fi-FI" sz="2400" dirty="0"/>
          </a:p>
          <a:p>
            <a:pPr marL="514350" indent="-514350" eaLnBrk="1" hangingPunct="1">
              <a:buFont typeface="Helvetica" pitchFamily="34" charset="0"/>
              <a:buAutoNum type="arabicPeriod"/>
            </a:pPr>
            <a:r>
              <a:rPr lang="fi-FI" altLang="fi-FI" sz="2400" dirty="0"/>
              <a:t>Focus on </a:t>
            </a:r>
            <a:r>
              <a:rPr lang="fi-FI" altLang="fi-FI" sz="2400" dirty="0" err="1"/>
              <a:t>dialogue</a:t>
            </a:r>
            <a:r>
              <a:rPr lang="fi-FI" altLang="fi-FI" sz="2400" dirty="0"/>
              <a:t> in </a:t>
            </a:r>
            <a:r>
              <a:rPr lang="fi-FI" altLang="fi-FI" sz="2400" dirty="0" err="1"/>
              <a:t>the</a:t>
            </a:r>
            <a:r>
              <a:rPr lang="fi-FI" altLang="fi-FI" sz="2400" dirty="0"/>
              <a:t> </a:t>
            </a:r>
            <a:r>
              <a:rPr lang="fi-FI" altLang="fi-FI" sz="2400" dirty="0" err="1"/>
              <a:t>meeting</a:t>
            </a:r>
            <a:r>
              <a:rPr lang="fi-FI" altLang="fi-FI" sz="2400" dirty="0"/>
              <a:t>: to </a:t>
            </a:r>
            <a:r>
              <a:rPr lang="fi-FI" altLang="fi-FI" sz="2400" dirty="0" err="1"/>
              <a:t>have</a:t>
            </a:r>
            <a:r>
              <a:rPr lang="fi-FI" altLang="fi-FI" sz="2400" dirty="0"/>
              <a:t> </a:t>
            </a:r>
            <a:r>
              <a:rPr lang="fi-FI" altLang="fi-FI" sz="2400" dirty="0" err="1"/>
              <a:t>all</a:t>
            </a:r>
            <a:r>
              <a:rPr lang="fi-FI" altLang="fi-FI" sz="2400" dirty="0"/>
              <a:t> </a:t>
            </a:r>
            <a:r>
              <a:rPr lang="fi-FI" altLang="fi-FI" sz="2400" dirty="0" err="1"/>
              <a:t>the</a:t>
            </a:r>
            <a:r>
              <a:rPr lang="fi-FI" altLang="fi-FI" sz="2400" dirty="0"/>
              <a:t> voices </a:t>
            </a:r>
            <a:r>
              <a:rPr lang="fi-FI" altLang="fi-FI" sz="2400" dirty="0" err="1"/>
              <a:t>heard</a:t>
            </a:r>
            <a:r>
              <a:rPr lang="fi-FI" altLang="fi-FI" sz="2400" dirty="0"/>
              <a:t> and </a:t>
            </a:r>
            <a:r>
              <a:rPr lang="fi-FI" altLang="fi-FI" sz="2400" dirty="0" err="1"/>
              <a:t>thus</a:t>
            </a:r>
            <a:r>
              <a:rPr lang="fi-FI" altLang="fi-FI" sz="2400" dirty="0"/>
              <a:t> </a:t>
            </a:r>
            <a:r>
              <a:rPr lang="fi-FI" altLang="fi-FI" sz="2400" dirty="0" err="1"/>
              <a:t>working</a:t>
            </a:r>
            <a:r>
              <a:rPr lang="fi-FI" altLang="fi-FI" sz="2400" dirty="0"/>
              <a:t> </a:t>
            </a:r>
            <a:r>
              <a:rPr lang="fi-FI" altLang="fi-FI" sz="2400" dirty="0" err="1"/>
              <a:t>together</a:t>
            </a:r>
            <a:endParaRPr lang="fi-FI" altLang="fi-FI" sz="2400" dirty="0"/>
          </a:p>
          <a:p>
            <a:pPr marL="514350" indent="-514350" eaLnBrk="1" hangingPunct="1">
              <a:buFont typeface="Helvetica" pitchFamily="34" charset="0"/>
              <a:buAutoNum type="arabicPeriod"/>
            </a:pPr>
            <a:r>
              <a:rPr lang="fi-FI" altLang="fi-FI" sz="2400" dirty="0" err="1"/>
              <a:t>Avoiding</a:t>
            </a:r>
            <a:r>
              <a:rPr lang="fi-FI" altLang="fi-FI" sz="2400" dirty="0"/>
              <a:t> </a:t>
            </a:r>
            <a:r>
              <a:rPr lang="fi-FI" altLang="fi-FI" sz="2400" dirty="0" err="1"/>
              <a:t>medication</a:t>
            </a:r>
            <a:r>
              <a:rPr lang="fi-FI" altLang="fi-FI" sz="2400" dirty="0"/>
              <a:t> </a:t>
            </a:r>
            <a:r>
              <a:rPr lang="fi-FI" altLang="fi-FI" sz="2400" dirty="0" err="1"/>
              <a:t>that</a:t>
            </a:r>
            <a:r>
              <a:rPr lang="fi-FI" altLang="fi-FI" sz="2400" dirty="0"/>
              <a:t> </a:t>
            </a:r>
            <a:r>
              <a:rPr lang="fi-FI" altLang="fi-FI" sz="2400" dirty="0" err="1"/>
              <a:t>alter</a:t>
            </a:r>
            <a:r>
              <a:rPr lang="fi-FI" altLang="fi-FI" sz="2400" dirty="0"/>
              <a:t> </a:t>
            </a:r>
            <a:r>
              <a:rPr lang="fi-FI" altLang="fi-FI" sz="2400" dirty="0" err="1"/>
              <a:t>central</a:t>
            </a:r>
            <a:r>
              <a:rPr lang="fi-FI" altLang="fi-FI" sz="2400" dirty="0"/>
              <a:t> </a:t>
            </a:r>
            <a:r>
              <a:rPr lang="fi-FI" altLang="fi-FI" sz="2400" dirty="0" err="1"/>
              <a:t>nervous</a:t>
            </a:r>
            <a:r>
              <a:rPr lang="fi-FI" altLang="fi-FI" sz="2400" dirty="0"/>
              <a:t> </a:t>
            </a:r>
            <a:r>
              <a:rPr lang="fi-FI" altLang="fi-FI" sz="2400" dirty="0" err="1"/>
              <a:t>system</a:t>
            </a:r>
            <a:r>
              <a:rPr lang="fi-FI" altLang="fi-FI" sz="2400" dirty="0"/>
              <a:t> – </a:t>
            </a:r>
            <a:r>
              <a:rPr lang="fi-FI" altLang="fi-FI" sz="2400" dirty="0" err="1"/>
              <a:t>antipsychotic</a:t>
            </a:r>
            <a:r>
              <a:rPr lang="fi-FI" altLang="fi-FI" sz="2400" dirty="0"/>
              <a:t> </a:t>
            </a:r>
            <a:r>
              <a:rPr lang="fi-FI" altLang="fi-FI" sz="2400" dirty="0" err="1"/>
              <a:t>medication</a:t>
            </a:r>
            <a:r>
              <a:rPr lang="fi-FI" altLang="fi-FI" sz="2400" dirty="0"/>
              <a:t> </a:t>
            </a:r>
            <a:r>
              <a:rPr lang="fi-FI" altLang="fi-FI" sz="2400" dirty="0" err="1"/>
              <a:t>related</a:t>
            </a:r>
            <a:r>
              <a:rPr lang="fi-FI" altLang="fi-FI" sz="2400" dirty="0"/>
              <a:t> to </a:t>
            </a:r>
            <a:r>
              <a:rPr lang="fi-FI" altLang="fi-FI" sz="2400" dirty="0" err="1"/>
              <a:t>shrinkage</a:t>
            </a:r>
            <a:r>
              <a:rPr lang="fi-FI" altLang="fi-FI" sz="2400" dirty="0"/>
              <a:t> of </a:t>
            </a:r>
            <a:r>
              <a:rPr lang="fi-FI" altLang="fi-FI" sz="2400" dirty="0" err="1"/>
              <a:t>brain</a:t>
            </a:r>
            <a:r>
              <a:rPr lang="fi-FI" altLang="fi-FI" sz="2400" dirty="0"/>
              <a:t> (</a:t>
            </a:r>
            <a:r>
              <a:rPr lang="fi-FI" altLang="fi-FI" sz="2400" dirty="0" err="1"/>
              <a:t>Andreansen</a:t>
            </a:r>
            <a:r>
              <a:rPr lang="fi-FI" altLang="fi-FI" sz="2400" dirty="0"/>
              <a:t> et al., 2011) and to </a:t>
            </a:r>
            <a:r>
              <a:rPr lang="fi-FI" altLang="fi-FI" sz="2400" dirty="0" err="1"/>
              <a:t>decrease</a:t>
            </a:r>
            <a:r>
              <a:rPr lang="fi-FI" altLang="fi-FI" sz="2400" dirty="0"/>
              <a:t> of </a:t>
            </a:r>
            <a:r>
              <a:rPr lang="fi-FI" altLang="fi-FI" sz="2400" dirty="0" err="1"/>
              <a:t>psychological</a:t>
            </a:r>
            <a:r>
              <a:rPr lang="fi-FI" altLang="fi-FI" sz="2400" dirty="0"/>
              <a:t> </a:t>
            </a:r>
            <a:r>
              <a:rPr lang="fi-FI" altLang="fi-FI" sz="2400" dirty="0" err="1"/>
              <a:t>resources</a:t>
            </a:r>
            <a:r>
              <a:rPr lang="fi-FI" altLang="fi-FI" sz="2400" dirty="0"/>
              <a:t> (</a:t>
            </a:r>
            <a:r>
              <a:rPr lang="fi-FI" altLang="fi-FI" sz="2400" dirty="0" err="1"/>
              <a:t>Wunderink</a:t>
            </a:r>
            <a:r>
              <a:rPr lang="fi-FI" altLang="fi-FI" sz="2400" dirty="0"/>
              <a:t>, 2013)</a:t>
            </a:r>
          </a:p>
        </p:txBody>
      </p:sp>
    </p:spTree>
    <p:extLst>
      <p:ext uri="{BB962C8B-B14F-4D97-AF65-F5344CB8AC3E}">
        <p14:creationId xmlns:p14="http://schemas.microsoft.com/office/powerpoint/2010/main" val="1629912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tsikko 1">
            <a:extLst>
              <a:ext uri="{FF2B5EF4-FFF2-40B4-BE49-F238E27FC236}">
                <a16:creationId xmlns:a16="http://schemas.microsoft.com/office/drawing/2014/main" id="{767C9BEB-952B-4B3C-BA55-D22CD8C1461E}"/>
              </a:ext>
            </a:extLst>
          </p:cNvPr>
          <p:cNvSpPr>
            <a:spLocks noGrp="1"/>
          </p:cNvSpPr>
          <p:nvPr>
            <p:ph type="title"/>
          </p:nvPr>
        </p:nvSpPr>
        <p:spPr>
          <a:xfrm>
            <a:off x="457200" y="517282"/>
            <a:ext cx="8229600" cy="718038"/>
          </a:xfrm>
        </p:spPr>
        <p:txBody>
          <a:bodyPr>
            <a:normAutofit fontScale="90000"/>
          </a:bodyPr>
          <a:lstStyle/>
          <a:p>
            <a:r>
              <a:rPr lang="fi-FI" altLang="fi-FI"/>
              <a:t>(Open) Dialogue cures – why?</a:t>
            </a:r>
          </a:p>
        </p:txBody>
      </p:sp>
      <p:sp>
        <p:nvSpPr>
          <p:cNvPr id="3" name="Sisällön paikkamerkki 2">
            <a:extLst>
              <a:ext uri="{FF2B5EF4-FFF2-40B4-BE49-F238E27FC236}">
                <a16:creationId xmlns:a16="http://schemas.microsoft.com/office/drawing/2014/main" id="{0FC425F3-0E31-40C7-9A61-E7EE1BCD1BA0}"/>
              </a:ext>
            </a:extLst>
          </p:cNvPr>
          <p:cNvSpPr>
            <a:spLocks noGrp="1"/>
          </p:cNvSpPr>
          <p:nvPr>
            <p:ph idx="1"/>
          </p:nvPr>
        </p:nvSpPr>
        <p:spPr>
          <a:xfrm>
            <a:off x="424962" y="1339362"/>
            <a:ext cx="8229600" cy="4681904"/>
          </a:xfrm>
        </p:spPr>
        <p:txBody>
          <a:bodyPr>
            <a:normAutofit lnSpcReduction="10000"/>
          </a:bodyPr>
          <a:lstStyle/>
          <a:p>
            <a:pPr>
              <a:defRPr/>
            </a:pPr>
            <a:r>
              <a:rPr lang="en-US" sz="1846" dirty="0"/>
              <a:t>Creates a ”new” view of human life. The reality is contextual but not only social construction. ”Participatory sense making”. </a:t>
            </a:r>
            <a:r>
              <a:rPr lang="en-US" sz="1846" b="1" i="1" dirty="0"/>
              <a:t>Dissolves the dualistic view </a:t>
            </a:r>
            <a:r>
              <a:rPr lang="en-US" sz="1846" dirty="0"/>
              <a:t>of humans</a:t>
            </a:r>
          </a:p>
          <a:p>
            <a:pPr>
              <a:defRPr/>
            </a:pPr>
            <a:r>
              <a:rPr lang="en-US" sz="1846" dirty="0"/>
              <a:t>Humans are met in the </a:t>
            </a:r>
            <a:r>
              <a:rPr lang="en-US" sz="1846" b="1" i="1" dirty="0"/>
              <a:t>intersubjective stream </a:t>
            </a:r>
            <a:r>
              <a:rPr lang="en-US" sz="1846" dirty="0"/>
              <a:t>of life</a:t>
            </a:r>
          </a:p>
          <a:p>
            <a:pPr>
              <a:defRPr/>
            </a:pPr>
            <a:r>
              <a:rPr lang="en-US" sz="1846" dirty="0"/>
              <a:t>Dialogical </a:t>
            </a:r>
            <a:r>
              <a:rPr lang="en-US" sz="1846" b="1" i="1" dirty="0"/>
              <a:t>mutual synchronization </a:t>
            </a:r>
            <a:r>
              <a:rPr lang="en-US" sz="1846" dirty="0"/>
              <a:t>to each other – Relational Mind: Spoken dialogue; gestures; body movements; ANS; experiences about the situation</a:t>
            </a:r>
          </a:p>
          <a:p>
            <a:pPr>
              <a:defRPr/>
            </a:pPr>
            <a:r>
              <a:rPr lang="en-US" sz="1846" dirty="0"/>
              <a:t>Family therapy is no longer seen as finding the family system or as only producing narratives – </a:t>
            </a:r>
            <a:r>
              <a:rPr lang="en-US" sz="1846" b="1" i="1" dirty="0"/>
              <a:t>dialogue itself is the action</a:t>
            </a:r>
            <a:r>
              <a:rPr lang="en-US" sz="1846" dirty="0"/>
              <a:t>, not a tool to it</a:t>
            </a:r>
          </a:p>
          <a:p>
            <a:pPr>
              <a:defRPr/>
            </a:pPr>
            <a:r>
              <a:rPr lang="en-US" sz="1846" dirty="0"/>
              <a:t>Dissolves the idea of </a:t>
            </a:r>
            <a:r>
              <a:rPr lang="en-US" sz="1846" b="1" i="1" dirty="0"/>
              <a:t>psychotic behavior </a:t>
            </a:r>
            <a:r>
              <a:rPr lang="en-US" sz="1846" dirty="0"/>
              <a:t>as a psychopathology or an illness, instead is seen </a:t>
            </a:r>
            <a:r>
              <a:rPr lang="en-US" sz="1846" b="1" i="1" dirty="0"/>
              <a:t>as a way of acting in extreme stress</a:t>
            </a:r>
          </a:p>
          <a:p>
            <a:pPr>
              <a:defRPr/>
            </a:pPr>
            <a:r>
              <a:rPr lang="en-US" sz="1846" dirty="0"/>
              <a:t>Dialogical sessions </a:t>
            </a:r>
            <a:r>
              <a:rPr lang="en-US" sz="1846" b="1" i="1" dirty="0"/>
              <a:t>increase reflectivity</a:t>
            </a:r>
            <a:r>
              <a:rPr lang="en-US" sz="1846" dirty="0"/>
              <a:t> of the participants and consequently increases own psychological resources</a:t>
            </a:r>
          </a:p>
          <a:p>
            <a:pPr>
              <a:defRPr/>
            </a:pPr>
            <a:r>
              <a:rPr lang="en-US" sz="1846" dirty="0"/>
              <a:t>Dialogue can be assessed to </a:t>
            </a:r>
            <a:r>
              <a:rPr lang="en-US" sz="1846" b="1" i="1" dirty="0"/>
              <a:t>develop our dialogical skills </a:t>
            </a:r>
            <a:r>
              <a:rPr lang="en-US" sz="1846" dirty="0"/>
              <a:t>– DIHC method</a:t>
            </a:r>
          </a:p>
          <a:p>
            <a:pPr>
              <a:defRPr/>
            </a:pPr>
            <a:r>
              <a:rPr lang="en-US" sz="1800" dirty="0"/>
              <a:t>Developing the  approach is entirely based on scientific research in the ”real world” context. </a:t>
            </a:r>
            <a:r>
              <a:rPr lang="en-US" sz="1800" b="1" i="1" dirty="0"/>
              <a:t>Clinical practice and research are intertwined </a:t>
            </a:r>
            <a:r>
              <a:rPr lang="en-US" sz="1800" dirty="0"/>
              <a:t>and need each other</a:t>
            </a:r>
          </a:p>
          <a:p>
            <a:pPr>
              <a:defRPr/>
            </a:pPr>
            <a:endParaRPr lang="fi-FI" sz="1662" dirty="0"/>
          </a:p>
          <a:p>
            <a:pPr>
              <a:defRPr/>
            </a:pPr>
            <a:endParaRPr lang="fi-FI" sz="1662" dirty="0"/>
          </a:p>
          <a:p>
            <a:pPr marL="0" indent="0">
              <a:buNone/>
              <a:defRPr/>
            </a:pPr>
            <a:endParaRPr lang="fi-FI" dirty="0"/>
          </a:p>
          <a:p>
            <a:pPr>
              <a:defRPr/>
            </a:pPr>
            <a:endParaRPr lang="fi-FI" dirty="0"/>
          </a:p>
          <a:p>
            <a:pPr>
              <a:defRPr/>
            </a:pPr>
            <a:endParaRPr lang="fi-FI"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7D9E6D1-AF37-A185-63AD-F654C415FC73}"/>
              </a:ext>
            </a:extLst>
          </p:cNvPr>
          <p:cNvSpPr>
            <a:spLocks noGrp="1"/>
          </p:cNvSpPr>
          <p:nvPr>
            <p:ph type="title"/>
          </p:nvPr>
        </p:nvSpPr>
        <p:spPr/>
        <p:txBody>
          <a:bodyPr>
            <a:normAutofit fontScale="90000"/>
          </a:bodyPr>
          <a:lstStyle/>
          <a:p>
            <a:r>
              <a:rPr lang="fi-FI" dirty="0" err="1"/>
              <a:t>What</a:t>
            </a:r>
            <a:r>
              <a:rPr lang="fi-FI" dirty="0"/>
              <a:t> </a:t>
            </a:r>
            <a:r>
              <a:rPr lang="fi-FI" dirty="0" err="1"/>
              <a:t>would</a:t>
            </a:r>
            <a:r>
              <a:rPr lang="fi-FI" dirty="0"/>
              <a:t> Birgitta and </a:t>
            </a:r>
            <a:r>
              <a:rPr lang="fi-FI" dirty="0" err="1"/>
              <a:t>Annbjorg</a:t>
            </a:r>
            <a:r>
              <a:rPr lang="fi-FI" dirty="0"/>
              <a:t> </a:t>
            </a:r>
            <a:r>
              <a:rPr lang="fi-FI" dirty="0" err="1"/>
              <a:t>say</a:t>
            </a:r>
            <a:r>
              <a:rPr lang="fi-FI" dirty="0"/>
              <a:t>? </a:t>
            </a:r>
          </a:p>
        </p:txBody>
      </p:sp>
      <p:pic>
        <p:nvPicPr>
          <p:cNvPr id="7" name="Sisällön paikkamerkki 6" descr="Kuva, joka sisältää kohteen henkilö, Ihmisen kasvot, vaate, piha-&#10;&#10;Kuvaus luotu automaattisesti">
            <a:extLst>
              <a:ext uri="{FF2B5EF4-FFF2-40B4-BE49-F238E27FC236}">
                <a16:creationId xmlns:a16="http://schemas.microsoft.com/office/drawing/2014/main" id="{D6A42400-5CFA-494C-8A69-731DCB8108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916832"/>
            <a:ext cx="2664296" cy="3168352"/>
          </a:xfrm>
        </p:spPr>
      </p:pic>
      <p:pic>
        <p:nvPicPr>
          <p:cNvPr id="11" name="Kuva 10" descr="Kuva, joka sisältää kohteen Ihmisen kasvot, henkilö, Otsa, Leuka&#10;&#10;Kuvaus luotu automaattisesti">
            <a:extLst>
              <a:ext uri="{FF2B5EF4-FFF2-40B4-BE49-F238E27FC236}">
                <a16:creationId xmlns:a16="http://schemas.microsoft.com/office/drawing/2014/main" id="{ADE3E9FD-1534-7987-E205-29782C5713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2420888"/>
            <a:ext cx="2664296" cy="2808312"/>
          </a:xfrm>
          <a:prstGeom prst="rect">
            <a:avLst/>
          </a:prstGeom>
        </p:spPr>
      </p:pic>
    </p:spTree>
    <p:extLst>
      <p:ext uri="{BB962C8B-B14F-4D97-AF65-F5344CB8AC3E}">
        <p14:creationId xmlns:p14="http://schemas.microsoft.com/office/powerpoint/2010/main" val="2648525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ADD253-C3BD-B19B-1F5D-BBFA8928CFC1}"/>
              </a:ext>
            </a:extLst>
          </p:cNvPr>
          <p:cNvSpPr>
            <a:spLocks noGrp="1"/>
          </p:cNvSpPr>
          <p:nvPr>
            <p:ph type="title"/>
          </p:nvPr>
        </p:nvSpPr>
        <p:spPr/>
        <p:txBody>
          <a:bodyPr/>
          <a:lstStyle/>
          <a:p>
            <a:r>
              <a:rPr lang="fi-FI" dirty="0"/>
              <a:t>Birgitta</a:t>
            </a:r>
          </a:p>
        </p:txBody>
      </p:sp>
      <p:sp>
        <p:nvSpPr>
          <p:cNvPr id="3" name="Sisällön paikkamerkki 2">
            <a:extLst>
              <a:ext uri="{FF2B5EF4-FFF2-40B4-BE49-F238E27FC236}">
                <a16:creationId xmlns:a16="http://schemas.microsoft.com/office/drawing/2014/main" id="{1D8E4C48-15D9-87FD-6ADD-F70B6F6A9C11}"/>
              </a:ext>
            </a:extLst>
          </p:cNvPr>
          <p:cNvSpPr>
            <a:spLocks noGrp="1"/>
          </p:cNvSpPr>
          <p:nvPr>
            <p:ph idx="1"/>
          </p:nvPr>
        </p:nvSpPr>
        <p:spPr/>
        <p:txBody>
          <a:bodyPr/>
          <a:lstStyle/>
          <a:p>
            <a:r>
              <a:rPr lang="fi-FI" dirty="0" err="1"/>
              <a:t>Let</a:t>
            </a:r>
            <a:r>
              <a:rPr lang="fi-FI" dirty="0"/>
              <a:t> </a:t>
            </a:r>
            <a:r>
              <a:rPr lang="fi-FI" dirty="0" err="1"/>
              <a:t>see</a:t>
            </a:r>
            <a:r>
              <a:rPr lang="fi-FI" dirty="0"/>
              <a:t> </a:t>
            </a:r>
            <a:r>
              <a:rPr lang="fi-FI" dirty="0" err="1"/>
              <a:t>how</a:t>
            </a:r>
            <a:r>
              <a:rPr lang="fi-FI" dirty="0"/>
              <a:t> </a:t>
            </a:r>
            <a:r>
              <a:rPr lang="fi-FI" dirty="0" err="1"/>
              <a:t>things</a:t>
            </a:r>
            <a:r>
              <a:rPr lang="fi-FI" dirty="0"/>
              <a:t> </a:t>
            </a:r>
            <a:r>
              <a:rPr lang="fi-FI" dirty="0" err="1"/>
              <a:t>are</a:t>
            </a:r>
            <a:r>
              <a:rPr lang="fi-FI" dirty="0"/>
              <a:t> </a:t>
            </a:r>
            <a:r>
              <a:rPr lang="fi-FI" dirty="0" err="1"/>
              <a:t>tomorrow</a:t>
            </a:r>
            <a:r>
              <a:rPr lang="fi-FI" dirty="0"/>
              <a:t>, </a:t>
            </a:r>
            <a:r>
              <a:rPr lang="fi-FI" dirty="0" err="1"/>
              <a:t>please</a:t>
            </a:r>
            <a:r>
              <a:rPr lang="fi-FI" dirty="0"/>
              <a:t> </a:t>
            </a:r>
            <a:r>
              <a:rPr lang="fi-FI" dirty="0" err="1"/>
              <a:t>wate</a:t>
            </a:r>
            <a:endParaRPr lang="fi-FI" dirty="0"/>
          </a:p>
          <a:p>
            <a:r>
              <a:rPr lang="fi-FI" dirty="0" err="1"/>
              <a:t>Please</a:t>
            </a:r>
            <a:r>
              <a:rPr lang="fi-FI" dirty="0"/>
              <a:t> </a:t>
            </a:r>
            <a:r>
              <a:rPr lang="fi-FI" dirty="0" err="1"/>
              <a:t>take</a:t>
            </a:r>
            <a:r>
              <a:rPr lang="fi-FI" dirty="0"/>
              <a:t> at </a:t>
            </a:r>
            <a:r>
              <a:rPr lang="fi-FI" dirty="0" err="1"/>
              <a:t>least</a:t>
            </a:r>
            <a:r>
              <a:rPr lang="fi-FI" dirty="0"/>
              <a:t> </a:t>
            </a:r>
            <a:r>
              <a:rPr lang="fi-FI" dirty="0" err="1"/>
              <a:t>three</a:t>
            </a:r>
            <a:r>
              <a:rPr lang="fi-FI" dirty="0"/>
              <a:t> </a:t>
            </a:r>
            <a:r>
              <a:rPr lang="fi-FI" dirty="0" err="1"/>
              <a:t>meetings</a:t>
            </a:r>
            <a:r>
              <a:rPr lang="fi-FI" dirty="0"/>
              <a:t> </a:t>
            </a:r>
            <a:r>
              <a:rPr lang="fi-FI" dirty="0" err="1"/>
              <a:t>before</a:t>
            </a:r>
            <a:r>
              <a:rPr lang="fi-FI" dirty="0"/>
              <a:t> </a:t>
            </a:r>
            <a:r>
              <a:rPr lang="fi-FI" dirty="0" err="1"/>
              <a:t>you</a:t>
            </a:r>
            <a:r>
              <a:rPr lang="fi-FI" dirty="0"/>
              <a:t> </a:t>
            </a:r>
            <a:r>
              <a:rPr lang="fi-FI" dirty="0" err="1"/>
              <a:t>start</a:t>
            </a:r>
            <a:r>
              <a:rPr lang="fi-FI" dirty="0"/>
              <a:t> to </a:t>
            </a:r>
            <a:r>
              <a:rPr lang="fi-FI" dirty="0" err="1"/>
              <a:t>use</a:t>
            </a:r>
            <a:r>
              <a:rPr lang="fi-FI" dirty="0"/>
              <a:t> </a:t>
            </a:r>
            <a:r>
              <a:rPr lang="fi-FI" dirty="0" err="1"/>
              <a:t>neuroleptics</a:t>
            </a:r>
            <a:endParaRPr lang="fi-FI" dirty="0"/>
          </a:p>
          <a:p>
            <a:r>
              <a:rPr lang="fi-FI" dirty="0"/>
              <a:t>I </a:t>
            </a:r>
            <a:r>
              <a:rPr lang="fi-FI" dirty="0" err="1"/>
              <a:t>need</a:t>
            </a:r>
            <a:r>
              <a:rPr lang="fi-FI" dirty="0"/>
              <a:t> to </a:t>
            </a:r>
            <a:r>
              <a:rPr lang="fi-FI" dirty="0" err="1"/>
              <a:t>listen</a:t>
            </a:r>
            <a:r>
              <a:rPr lang="fi-FI" dirty="0"/>
              <a:t> to </a:t>
            </a:r>
            <a:r>
              <a:rPr lang="fi-FI" dirty="0" err="1"/>
              <a:t>the</a:t>
            </a:r>
            <a:r>
              <a:rPr lang="fi-FI" dirty="0"/>
              <a:t> </a:t>
            </a:r>
            <a:r>
              <a:rPr lang="fi-FI" dirty="0" err="1"/>
              <a:t>mother</a:t>
            </a:r>
            <a:endParaRPr lang="fi-FI" dirty="0"/>
          </a:p>
        </p:txBody>
      </p:sp>
    </p:spTree>
    <p:extLst>
      <p:ext uri="{BB962C8B-B14F-4D97-AF65-F5344CB8AC3E}">
        <p14:creationId xmlns:p14="http://schemas.microsoft.com/office/powerpoint/2010/main" val="2085220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42322F-759B-515F-C906-244B4DA9F4C9}"/>
              </a:ext>
            </a:extLst>
          </p:cNvPr>
          <p:cNvSpPr>
            <a:spLocks noGrp="1"/>
          </p:cNvSpPr>
          <p:nvPr>
            <p:ph type="title"/>
          </p:nvPr>
        </p:nvSpPr>
        <p:spPr/>
        <p:txBody>
          <a:bodyPr/>
          <a:lstStyle/>
          <a:p>
            <a:r>
              <a:rPr lang="fi-FI" dirty="0" err="1"/>
              <a:t>Annbjorg</a:t>
            </a:r>
            <a:endParaRPr lang="fi-FI" dirty="0"/>
          </a:p>
        </p:txBody>
      </p:sp>
      <p:sp>
        <p:nvSpPr>
          <p:cNvPr id="3" name="Sisällön paikkamerkki 2">
            <a:extLst>
              <a:ext uri="{FF2B5EF4-FFF2-40B4-BE49-F238E27FC236}">
                <a16:creationId xmlns:a16="http://schemas.microsoft.com/office/drawing/2014/main" id="{A957E16A-8A0B-69A0-0260-6CA9D53DC6A3}"/>
              </a:ext>
            </a:extLst>
          </p:cNvPr>
          <p:cNvSpPr>
            <a:spLocks noGrp="1"/>
          </p:cNvSpPr>
          <p:nvPr>
            <p:ph idx="1"/>
          </p:nvPr>
        </p:nvSpPr>
        <p:spPr/>
        <p:txBody>
          <a:bodyPr/>
          <a:lstStyle/>
          <a:p>
            <a:r>
              <a:rPr lang="fi-FI" dirty="0"/>
              <a:t>It is </a:t>
            </a:r>
            <a:r>
              <a:rPr lang="fi-FI" dirty="0" err="1"/>
              <a:t>so</a:t>
            </a:r>
            <a:r>
              <a:rPr lang="fi-FI" dirty="0"/>
              <a:t> </a:t>
            </a:r>
            <a:r>
              <a:rPr lang="fi-FI" dirty="0" err="1"/>
              <a:t>boring</a:t>
            </a:r>
            <a:r>
              <a:rPr lang="fi-FI" dirty="0"/>
              <a:t> to </a:t>
            </a:r>
            <a:r>
              <a:rPr lang="fi-FI" dirty="0" err="1"/>
              <a:t>have</a:t>
            </a:r>
            <a:r>
              <a:rPr lang="fi-FI" dirty="0"/>
              <a:t> a </a:t>
            </a:r>
            <a:r>
              <a:rPr lang="fi-FI" dirty="0" err="1"/>
              <a:t>lecture</a:t>
            </a:r>
            <a:r>
              <a:rPr lang="fi-FI" dirty="0"/>
              <a:t> </a:t>
            </a:r>
            <a:r>
              <a:rPr lang="fi-FI" dirty="0" err="1"/>
              <a:t>or</a:t>
            </a:r>
            <a:r>
              <a:rPr lang="fi-FI" dirty="0"/>
              <a:t> </a:t>
            </a:r>
            <a:r>
              <a:rPr lang="fi-FI" dirty="0" err="1"/>
              <a:t>presentation</a:t>
            </a:r>
            <a:endParaRPr lang="fi-FI" dirty="0"/>
          </a:p>
          <a:p>
            <a:r>
              <a:rPr lang="fi-FI" dirty="0"/>
              <a:t>I </a:t>
            </a:r>
            <a:r>
              <a:rPr lang="fi-FI" dirty="0" err="1"/>
              <a:t>would</a:t>
            </a:r>
            <a:r>
              <a:rPr lang="fi-FI" dirty="0"/>
              <a:t> </a:t>
            </a:r>
            <a:r>
              <a:rPr lang="fi-FI" dirty="0" err="1"/>
              <a:t>like</a:t>
            </a:r>
            <a:r>
              <a:rPr lang="fi-FI" dirty="0"/>
              <a:t> to </a:t>
            </a:r>
            <a:r>
              <a:rPr lang="fi-FI" dirty="0" err="1"/>
              <a:t>have</a:t>
            </a:r>
            <a:r>
              <a:rPr lang="fi-FI" dirty="0"/>
              <a:t> </a:t>
            </a:r>
            <a:r>
              <a:rPr lang="fi-FI" dirty="0" err="1"/>
              <a:t>dialogue</a:t>
            </a:r>
            <a:r>
              <a:rPr lang="fi-FI" dirty="0"/>
              <a:t> </a:t>
            </a:r>
            <a:r>
              <a:rPr lang="fi-FI" dirty="0" err="1"/>
              <a:t>between</a:t>
            </a:r>
            <a:r>
              <a:rPr lang="fi-FI" dirty="0"/>
              <a:t> </a:t>
            </a:r>
            <a:r>
              <a:rPr lang="fi-FI" dirty="0" err="1"/>
              <a:t>you</a:t>
            </a:r>
            <a:r>
              <a:rPr lang="fi-FI" dirty="0"/>
              <a:t> and me </a:t>
            </a:r>
          </a:p>
          <a:p>
            <a:r>
              <a:rPr lang="fi-FI" dirty="0"/>
              <a:t>In </a:t>
            </a:r>
            <a:r>
              <a:rPr lang="fi-FI" dirty="0" err="1"/>
              <a:t>this</a:t>
            </a:r>
            <a:r>
              <a:rPr lang="fi-FI" dirty="0"/>
              <a:t> </a:t>
            </a:r>
            <a:r>
              <a:rPr lang="fi-FI" dirty="0" err="1"/>
              <a:t>way</a:t>
            </a:r>
            <a:r>
              <a:rPr lang="fi-FI" dirty="0"/>
              <a:t> </a:t>
            </a:r>
            <a:r>
              <a:rPr lang="fi-FI" dirty="0" err="1"/>
              <a:t>things</a:t>
            </a:r>
            <a:r>
              <a:rPr lang="fi-FI" dirty="0"/>
              <a:t> </a:t>
            </a:r>
            <a:r>
              <a:rPr lang="fi-FI" dirty="0" err="1"/>
              <a:t>are</a:t>
            </a:r>
            <a:r>
              <a:rPr lang="fi-FI" dirty="0"/>
              <a:t> </a:t>
            </a:r>
            <a:r>
              <a:rPr lang="fi-FI" dirty="0" err="1"/>
              <a:t>more</a:t>
            </a:r>
            <a:r>
              <a:rPr lang="fi-FI" dirty="0"/>
              <a:t> </a:t>
            </a:r>
            <a:r>
              <a:rPr lang="fi-FI" dirty="0" err="1"/>
              <a:t>alive</a:t>
            </a:r>
            <a:endParaRPr lang="fi-FI" dirty="0"/>
          </a:p>
        </p:txBody>
      </p:sp>
    </p:spTree>
    <p:extLst>
      <p:ext uri="{BB962C8B-B14F-4D97-AF65-F5344CB8AC3E}">
        <p14:creationId xmlns:p14="http://schemas.microsoft.com/office/powerpoint/2010/main" val="3896471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B18925C-0176-4976-B4CB-E2AF8858F844}"/>
              </a:ext>
            </a:extLst>
          </p:cNvPr>
          <p:cNvSpPr>
            <a:spLocks noGrp="1"/>
          </p:cNvSpPr>
          <p:nvPr>
            <p:ph type="title"/>
          </p:nvPr>
        </p:nvSpPr>
        <p:spPr/>
        <p:txBody>
          <a:bodyPr/>
          <a:lstStyle/>
          <a:p>
            <a:pPr eaLnBrk="1" hangingPunct="1"/>
            <a:endParaRPr lang="en-GB" altLang="fi-FI"/>
          </a:p>
        </p:txBody>
      </p:sp>
      <p:sp>
        <p:nvSpPr>
          <p:cNvPr id="46083" name="Rectangle 3">
            <a:extLst>
              <a:ext uri="{FF2B5EF4-FFF2-40B4-BE49-F238E27FC236}">
                <a16:creationId xmlns:a16="http://schemas.microsoft.com/office/drawing/2014/main" id="{55E77860-39EB-4FBF-A07D-52D54FF31473}"/>
              </a:ext>
            </a:extLst>
          </p:cNvPr>
          <p:cNvSpPr>
            <a:spLocks noGrp="1"/>
          </p:cNvSpPr>
          <p:nvPr>
            <p:ph idx="1"/>
          </p:nvPr>
        </p:nvSpPr>
        <p:spPr/>
        <p:txBody>
          <a:bodyPr/>
          <a:lstStyle/>
          <a:p>
            <a:pPr eaLnBrk="1" hangingPunct="1">
              <a:spcBef>
                <a:spcPct val="0"/>
              </a:spcBef>
              <a:buFontTx/>
              <a:buNone/>
            </a:pPr>
            <a:r>
              <a:rPr lang="en-GB" altLang="fi-FI" sz="3969" dirty="0"/>
              <a:t>“Love is the life force, the soul, the idea. There is no dialogical relation without love, just as there is no love in isolation. Love is dialogic.”</a:t>
            </a:r>
            <a:r>
              <a:rPr lang="en-GB" altLang="fi-FI" dirty="0"/>
              <a:t> </a:t>
            </a:r>
          </a:p>
          <a:p>
            <a:pPr eaLnBrk="1" hangingPunct="1">
              <a:spcBef>
                <a:spcPct val="0"/>
              </a:spcBef>
              <a:buFontTx/>
              <a:buNone/>
            </a:pPr>
            <a:r>
              <a:rPr lang="en-GB" altLang="fi-FI" dirty="0"/>
              <a:t>	(Patterson, D. 1988 Literature and spirit: Essay on Bakhtin and his contemporaries, 142)</a:t>
            </a:r>
          </a:p>
          <a:p>
            <a:pPr eaLnBrk="1" hangingPunct="1">
              <a:buFont typeface="Wingdings" panose="05000000000000000000" pitchFamily="2" charset="2"/>
              <a:buChar char="•"/>
            </a:pPr>
            <a:endParaRPr lang="en-US" altLang="fi-F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tsikko 1">
            <a:extLst>
              <a:ext uri="{FF2B5EF4-FFF2-40B4-BE49-F238E27FC236}">
                <a16:creationId xmlns:a16="http://schemas.microsoft.com/office/drawing/2014/main" id="{69A5CDC6-176D-4A58-AA21-0AB6B14EFC11}"/>
              </a:ext>
            </a:extLst>
          </p:cNvPr>
          <p:cNvSpPr>
            <a:spLocks noGrp="1"/>
          </p:cNvSpPr>
          <p:nvPr>
            <p:ph type="title"/>
          </p:nvPr>
        </p:nvSpPr>
        <p:spPr/>
        <p:txBody>
          <a:bodyPr>
            <a:noAutofit/>
          </a:bodyPr>
          <a:lstStyle/>
          <a:p>
            <a:r>
              <a:rPr lang="fi-FI" altLang="fi-FI" sz="3600" dirty="0"/>
              <a:t>Open </a:t>
            </a:r>
            <a:r>
              <a:rPr lang="fi-FI" altLang="fi-FI" sz="3600" dirty="0" err="1"/>
              <a:t>dialogue</a:t>
            </a:r>
            <a:r>
              <a:rPr lang="fi-FI" altLang="fi-FI" sz="3600" dirty="0"/>
              <a:t> in </a:t>
            </a:r>
            <a:r>
              <a:rPr lang="fi-FI" altLang="fi-FI" sz="3600" dirty="0" err="1"/>
              <a:t>psychosis</a:t>
            </a:r>
            <a:r>
              <a:rPr lang="fi-FI" altLang="fi-FI" sz="3600" dirty="0"/>
              <a:t> Western </a:t>
            </a:r>
            <a:r>
              <a:rPr lang="fi-FI" altLang="fi-FI" sz="3600" dirty="0" err="1"/>
              <a:t>Lapland</a:t>
            </a:r>
            <a:r>
              <a:rPr lang="fi-FI" altLang="fi-FI" sz="3600" dirty="0"/>
              <a:t> – 2years </a:t>
            </a:r>
            <a:r>
              <a:rPr lang="fi-FI" altLang="fi-FI" sz="3600" dirty="0" err="1"/>
              <a:t>follow-up</a:t>
            </a:r>
            <a:r>
              <a:rPr lang="fi-FI" altLang="fi-FI" sz="3600" dirty="0"/>
              <a:t> in </a:t>
            </a:r>
            <a:r>
              <a:rPr lang="fi-FI" altLang="fi-FI" sz="3600" dirty="0" err="1"/>
              <a:t>three</a:t>
            </a:r>
            <a:r>
              <a:rPr lang="fi-FI" altLang="fi-FI" sz="3600" dirty="0"/>
              <a:t> </a:t>
            </a:r>
            <a:r>
              <a:rPr lang="fi-FI" altLang="fi-FI" sz="3600" dirty="0" err="1"/>
              <a:t>studies</a:t>
            </a:r>
            <a:endParaRPr lang="fi-FI" altLang="fi-FI" sz="3600" dirty="0"/>
          </a:p>
        </p:txBody>
      </p:sp>
      <p:sp>
        <p:nvSpPr>
          <p:cNvPr id="3075" name="Sisällön paikkamerkki 2">
            <a:extLst>
              <a:ext uri="{FF2B5EF4-FFF2-40B4-BE49-F238E27FC236}">
                <a16:creationId xmlns:a16="http://schemas.microsoft.com/office/drawing/2014/main" id="{3E7DD3BB-D496-4659-A215-13BE9907DE21}"/>
              </a:ext>
            </a:extLst>
          </p:cNvPr>
          <p:cNvSpPr>
            <a:spLocks noGrp="1"/>
          </p:cNvSpPr>
          <p:nvPr>
            <p:ph idx="1"/>
          </p:nvPr>
        </p:nvSpPr>
        <p:spPr/>
        <p:txBody>
          <a:bodyPr/>
          <a:lstStyle/>
          <a:p>
            <a:pPr marL="0" indent="0">
              <a:buNone/>
            </a:pPr>
            <a:r>
              <a:rPr lang="fi-FI" altLang="fi-FI" sz="2215" dirty="0"/>
              <a:t>	          </a:t>
            </a:r>
            <a:r>
              <a:rPr lang="fi-FI" altLang="fi-FI" sz="2000" b="1" dirty="0"/>
              <a:t>API 1(1992-1993)	 ODAP2 (1994-1997)  ODAP3 (2003-2005)</a:t>
            </a:r>
          </a:p>
          <a:p>
            <a:pPr marL="0" indent="0">
              <a:buNone/>
            </a:pPr>
            <a:r>
              <a:rPr lang="fi-FI" altLang="fi-FI" sz="2000" dirty="0"/>
              <a:t>N/IT </a:t>
            </a:r>
            <a:r>
              <a:rPr lang="fi-FI" altLang="fi-FI" sz="2000" dirty="0" err="1"/>
              <a:t>groups</a:t>
            </a:r>
            <a:r>
              <a:rPr lang="fi-FI" altLang="fi-FI" sz="2000" dirty="0"/>
              <a:t>		N=33/39		N=42/51		N=18/27</a:t>
            </a:r>
          </a:p>
          <a:p>
            <a:pPr marL="0" indent="0">
              <a:buNone/>
            </a:pPr>
            <a:r>
              <a:rPr lang="fi-FI" altLang="fi-FI" sz="2000" dirty="0" err="1"/>
              <a:t>Age</a:t>
            </a:r>
            <a:r>
              <a:rPr lang="fi-FI" altLang="fi-FI" sz="2000" dirty="0"/>
              <a:t>			26.6		26.8		20.2</a:t>
            </a:r>
          </a:p>
          <a:p>
            <a:pPr marL="0" indent="0">
              <a:buNone/>
            </a:pPr>
            <a:endParaRPr lang="fi-FI" altLang="fi-FI" sz="2000" dirty="0"/>
          </a:p>
          <a:p>
            <a:pPr marL="0" indent="0">
              <a:buNone/>
            </a:pPr>
            <a:r>
              <a:rPr lang="fi-FI" altLang="fi-FI" sz="2000" dirty="0" err="1"/>
              <a:t>Schizophrenia</a:t>
            </a:r>
            <a:r>
              <a:rPr lang="fi-FI" altLang="fi-FI" sz="2000" dirty="0"/>
              <a:t>		64%		54%		39%</a:t>
            </a:r>
          </a:p>
          <a:p>
            <a:pPr marL="0" indent="0">
              <a:buNone/>
            </a:pPr>
            <a:r>
              <a:rPr lang="fi-FI" altLang="fi-FI" sz="2000" dirty="0"/>
              <a:t>(</a:t>
            </a:r>
            <a:r>
              <a:rPr lang="fi-FI" altLang="fi-FI" sz="2000" dirty="0" err="1"/>
              <a:t>schform</a:t>
            </a:r>
            <a:r>
              <a:rPr lang="fi-FI" altLang="fi-FI" sz="2000" dirty="0"/>
              <a:t>)</a:t>
            </a:r>
          </a:p>
          <a:p>
            <a:pPr marL="0" indent="0" algn="l">
              <a:buNone/>
            </a:pPr>
            <a:r>
              <a:rPr lang="en-US" sz="2000" b="0" i="0" u="none" strike="noStrike" baseline="0" dirty="0">
                <a:latin typeface="AdvTTec369687"/>
              </a:rPr>
              <a:t>Use of neuroleptics 	26%		26%		50%</a:t>
            </a:r>
          </a:p>
          <a:p>
            <a:pPr algn="l"/>
            <a:r>
              <a:rPr lang="fi-FI" sz="2000" b="0" i="0" u="none" strike="noStrike" baseline="0" dirty="0">
                <a:latin typeface="AdvTTec369687"/>
              </a:rPr>
              <a:t> </a:t>
            </a:r>
            <a:r>
              <a:rPr lang="fi-FI" sz="2000" b="0" i="0" u="none" strike="noStrike" baseline="0" dirty="0" err="1">
                <a:latin typeface="AdvTTec369687"/>
              </a:rPr>
              <a:t>Ongoing</a:t>
            </a:r>
            <a:r>
              <a:rPr lang="fi-FI" sz="2000" b="0" i="0" u="none" strike="noStrike" baseline="0" dirty="0">
                <a:latin typeface="AdvTTec369687"/>
              </a:rPr>
              <a:t>		15%		11%		28%</a:t>
            </a:r>
            <a:endParaRPr lang="fi-FI" altLang="fi-FI" sz="2000" dirty="0"/>
          </a:p>
          <a:p>
            <a:pPr marL="0" indent="0">
              <a:buNone/>
            </a:pPr>
            <a:r>
              <a:rPr lang="fi-FI" altLang="fi-FI" sz="2000" dirty="0" err="1"/>
              <a:t>Employed</a:t>
            </a:r>
            <a:r>
              <a:rPr lang="fi-FI" altLang="fi-FI" sz="2000" dirty="0"/>
              <a:t>		84%		91%		84%</a:t>
            </a:r>
          </a:p>
          <a:p>
            <a:pPr marL="0" indent="0">
              <a:buNone/>
            </a:pPr>
            <a:r>
              <a:rPr lang="fi-FI" altLang="fi-FI" sz="2000" dirty="0" err="1"/>
              <a:t>or</a:t>
            </a:r>
            <a:r>
              <a:rPr lang="fi-FI" altLang="fi-FI" sz="2000" dirty="0"/>
              <a:t> </a:t>
            </a:r>
            <a:r>
              <a:rPr lang="fi-FI" altLang="fi-FI" sz="2000" dirty="0" err="1"/>
              <a:t>jobseeking</a:t>
            </a:r>
            <a:endParaRPr lang="fi-FI" altLang="fi-FI" sz="2000" dirty="0"/>
          </a:p>
        </p:txBody>
      </p:sp>
    </p:spTree>
    <p:extLst>
      <p:ext uri="{BB962C8B-B14F-4D97-AF65-F5344CB8AC3E}">
        <p14:creationId xmlns:p14="http://schemas.microsoft.com/office/powerpoint/2010/main" val="557196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Otsikko 1">
            <a:extLst>
              <a:ext uri="{FF2B5EF4-FFF2-40B4-BE49-F238E27FC236}">
                <a16:creationId xmlns:a16="http://schemas.microsoft.com/office/drawing/2014/main" id="{5A90F6D0-C14F-4DB3-B16D-8825F0F2C990}"/>
              </a:ext>
            </a:extLst>
          </p:cNvPr>
          <p:cNvSpPr>
            <a:spLocks noGrp="1"/>
          </p:cNvSpPr>
          <p:nvPr>
            <p:ph type="title"/>
          </p:nvPr>
        </p:nvSpPr>
        <p:spPr/>
        <p:txBody>
          <a:bodyPr>
            <a:normAutofit fontScale="90000"/>
          </a:bodyPr>
          <a:lstStyle/>
          <a:p>
            <a:r>
              <a:rPr lang="fi-FI" altLang="en-US" dirty="0">
                <a:ea typeface="ＭＳ Ｐゴシック" panose="020B0600070205080204" pitchFamily="34" charset="-128"/>
              </a:rPr>
              <a:t>19 </a:t>
            </a:r>
            <a:r>
              <a:rPr lang="fi-FI" altLang="en-US" dirty="0" err="1">
                <a:ea typeface="ＭＳ Ｐゴシック" panose="020B0600070205080204" pitchFamily="34" charset="-128"/>
              </a:rPr>
              <a:t>years</a:t>
            </a:r>
            <a:r>
              <a:rPr lang="fi-FI" altLang="en-US" dirty="0">
                <a:ea typeface="ＭＳ Ｐゴシック" panose="020B0600070205080204" pitchFamily="34" charset="-128"/>
              </a:rPr>
              <a:t> </a:t>
            </a:r>
            <a:r>
              <a:rPr lang="fi-FI" altLang="en-US" dirty="0" err="1">
                <a:ea typeface="ＭＳ Ｐゴシック" panose="020B0600070205080204" pitchFamily="34" charset="-128"/>
              </a:rPr>
              <a:t>follow-up</a:t>
            </a:r>
            <a:r>
              <a:rPr lang="fi-FI" altLang="en-US" dirty="0">
                <a:ea typeface="ＭＳ Ｐゴシック" panose="020B0600070205080204" pitchFamily="34" charset="-128"/>
              </a:rPr>
              <a:t>: </a:t>
            </a:r>
            <a:r>
              <a:rPr lang="fi-FI" altLang="en-US" dirty="0" err="1">
                <a:ea typeface="ＭＳ Ｐゴシック" panose="020B0600070205080204" pitchFamily="34" charset="-128"/>
              </a:rPr>
              <a:t>Comparison</a:t>
            </a:r>
            <a:r>
              <a:rPr lang="fi-FI" altLang="en-US" dirty="0">
                <a:ea typeface="ＭＳ Ｐゴシック" panose="020B0600070205080204" pitchFamily="34" charset="-128"/>
              </a:rPr>
              <a:t> OD </a:t>
            </a:r>
            <a:r>
              <a:rPr lang="fi-FI" altLang="en-US" dirty="0" err="1">
                <a:ea typeface="ＭＳ Ｐゴシック" panose="020B0600070205080204" pitchFamily="34" charset="-128"/>
              </a:rPr>
              <a:t>vs</a:t>
            </a:r>
            <a:r>
              <a:rPr lang="fi-FI" altLang="en-US" dirty="0">
                <a:ea typeface="ＭＳ Ｐゴシック" panose="020B0600070205080204" pitchFamily="34" charset="-128"/>
              </a:rPr>
              <a:t> TAU in Finland </a:t>
            </a:r>
            <a:r>
              <a:rPr lang="fi-FI" altLang="en-US" sz="2200" dirty="0">
                <a:ea typeface="ＭＳ Ｐゴシック" panose="020B0600070205080204" pitchFamily="34" charset="-128"/>
              </a:rPr>
              <a:t>(Bergström et al., 2018)</a:t>
            </a:r>
            <a:endParaRPr lang="en-US" altLang="en-US" sz="2200" dirty="0">
              <a:ea typeface="ＭＳ Ｐゴシック" panose="020B0600070205080204" pitchFamily="34" charset="-128"/>
            </a:endParaRPr>
          </a:p>
        </p:txBody>
      </p:sp>
      <p:sp>
        <p:nvSpPr>
          <p:cNvPr id="3" name="Sisällön paikkamerkki 2">
            <a:extLst>
              <a:ext uri="{FF2B5EF4-FFF2-40B4-BE49-F238E27FC236}">
                <a16:creationId xmlns:a16="http://schemas.microsoft.com/office/drawing/2014/main" id="{E33EC93F-D5DF-4C4E-903C-D33669E69522}"/>
              </a:ext>
            </a:extLst>
          </p:cNvPr>
          <p:cNvSpPr>
            <a:spLocks noGrp="1"/>
          </p:cNvSpPr>
          <p:nvPr>
            <p:ph idx="1"/>
          </p:nvPr>
        </p:nvSpPr>
        <p:spPr/>
        <p:txBody>
          <a:bodyPr/>
          <a:lstStyle/>
          <a:p>
            <a:pPr marL="1371600" lvl="3" indent="0">
              <a:buNone/>
              <a:defRPr/>
            </a:pPr>
            <a:r>
              <a:rPr lang="fi-FI" dirty="0"/>
              <a:t>		       OD  N=108              TAU N=1763 /%</a:t>
            </a:r>
          </a:p>
          <a:p>
            <a:pPr marL="1371600" lvl="3" indent="0">
              <a:buNone/>
              <a:defRPr/>
            </a:pPr>
            <a:r>
              <a:rPr lang="fi-FI" dirty="0"/>
              <a:t>		Western </a:t>
            </a:r>
            <a:r>
              <a:rPr lang="fi-FI" dirty="0" err="1"/>
              <a:t>Lapland</a:t>
            </a:r>
            <a:r>
              <a:rPr lang="fi-FI" dirty="0"/>
              <a:t>	        </a:t>
            </a:r>
            <a:r>
              <a:rPr lang="fi-FI" dirty="0" err="1"/>
              <a:t>Rest</a:t>
            </a:r>
            <a:r>
              <a:rPr lang="fi-FI" dirty="0"/>
              <a:t> of Finland</a:t>
            </a:r>
          </a:p>
          <a:p>
            <a:pPr>
              <a:defRPr/>
            </a:pPr>
            <a:r>
              <a:rPr lang="fi-FI" sz="2215" dirty="0" err="1"/>
              <a:t>Mortality</a:t>
            </a:r>
            <a:r>
              <a:rPr lang="fi-FI" sz="2215" dirty="0"/>
              <a:t> </a:t>
            </a:r>
            <a:r>
              <a:rPr lang="fi-FI" sz="2215" dirty="0" err="1"/>
              <a:t>by</a:t>
            </a:r>
            <a:r>
              <a:rPr lang="fi-FI" sz="2215" dirty="0"/>
              <a:t>			2.8		9.2</a:t>
            </a:r>
          </a:p>
          <a:p>
            <a:pPr marL="0" indent="0">
              <a:buNone/>
              <a:defRPr/>
            </a:pPr>
            <a:r>
              <a:rPr lang="fi-FI" sz="2215" dirty="0"/>
              <a:t>      </a:t>
            </a:r>
            <a:r>
              <a:rPr lang="fi-FI" sz="2215" dirty="0" err="1"/>
              <a:t>illnesses</a:t>
            </a:r>
            <a:endParaRPr lang="fi-FI" sz="2215" dirty="0"/>
          </a:p>
          <a:p>
            <a:pPr>
              <a:defRPr/>
            </a:pPr>
            <a:r>
              <a:rPr lang="fi-FI" sz="2215" dirty="0" err="1"/>
              <a:t>Hospital</a:t>
            </a:r>
            <a:r>
              <a:rPr lang="fi-FI" sz="2215" dirty="0"/>
              <a:t> </a:t>
            </a:r>
            <a:r>
              <a:rPr lang="fi-FI" sz="2215" dirty="0" err="1"/>
              <a:t>days</a:t>
            </a:r>
            <a:r>
              <a:rPr lang="fi-FI" sz="2215" dirty="0"/>
              <a:t> (</a:t>
            </a:r>
            <a:r>
              <a:rPr lang="fi-FI" sz="2215" dirty="0" err="1"/>
              <a:t>over</a:t>
            </a:r>
            <a:r>
              <a:rPr lang="fi-FI" sz="2215" dirty="0"/>
              <a:t> 30)	18          	94</a:t>
            </a:r>
          </a:p>
          <a:p>
            <a:pPr>
              <a:defRPr/>
            </a:pPr>
            <a:r>
              <a:rPr lang="fi-FI" sz="2215" dirty="0" err="1"/>
              <a:t>Ongoing</a:t>
            </a:r>
            <a:r>
              <a:rPr lang="fi-FI" sz="2215" dirty="0"/>
              <a:t> </a:t>
            </a:r>
            <a:r>
              <a:rPr lang="fi-FI" sz="2215" dirty="0" err="1"/>
              <a:t>contact</a:t>
            </a:r>
            <a:r>
              <a:rPr lang="fi-FI" sz="2215" dirty="0"/>
              <a:t> </a:t>
            </a:r>
          </a:p>
          <a:p>
            <a:pPr marL="0" indent="0">
              <a:buNone/>
              <a:defRPr/>
            </a:pPr>
            <a:r>
              <a:rPr lang="fi-FI" sz="2215" dirty="0"/>
              <a:t>     </a:t>
            </a:r>
            <a:r>
              <a:rPr lang="fi-FI" sz="2215" dirty="0" err="1"/>
              <a:t>after</a:t>
            </a:r>
            <a:r>
              <a:rPr lang="fi-FI" sz="2215" dirty="0"/>
              <a:t> 19 </a:t>
            </a:r>
            <a:r>
              <a:rPr lang="fi-FI" sz="2215" dirty="0" err="1"/>
              <a:t>years</a:t>
            </a:r>
            <a:r>
              <a:rPr lang="fi-FI" sz="2215" dirty="0"/>
              <a:t>		28		49</a:t>
            </a:r>
          </a:p>
          <a:p>
            <a:pPr>
              <a:defRPr/>
            </a:pPr>
            <a:r>
              <a:rPr lang="fi-FI" sz="2215" dirty="0"/>
              <a:t>On </a:t>
            </a:r>
            <a:r>
              <a:rPr lang="fi-FI" sz="2215" dirty="0" err="1"/>
              <a:t>neuroleptic</a:t>
            </a:r>
            <a:r>
              <a:rPr lang="fi-FI" sz="2215" dirty="0"/>
              <a:t>		36		81</a:t>
            </a:r>
          </a:p>
          <a:p>
            <a:pPr>
              <a:defRPr/>
            </a:pPr>
            <a:r>
              <a:rPr lang="fi-FI" sz="2215" dirty="0"/>
              <a:t>On </a:t>
            </a:r>
            <a:r>
              <a:rPr lang="fi-FI" sz="2215" dirty="0" err="1"/>
              <a:t>disability</a:t>
            </a:r>
            <a:r>
              <a:rPr lang="fi-FI" sz="2215" dirty="0"/>
              <a:t> </a:t>
            </a:r>
            <a:r>
              <a:rPr lang="fi-FI" sz="2215" dirty="0" err="1"/>
              <a:t>allowance</a:t>
            </a:r>
            <a:r>
              <a:rPr lang="fi-FI" sz="2215" dirty="0"/>
              <a:t> 	33		61</a:t>
            </a:r>
            <a:endParaRPr lang="en-US" sz="2215" dirty="0"/>
          </a:p>
        </p:txBody>
      </p:sp>
    </p:spTree>
    <p:extLst>
      <p:ext uri="{BB962C8B-B14F-4D97-AF65-F5344CB8AC3E}">
        <p14:creationId xmlns:p14="http://schemas.microsoft.com/office/powerpoint/2010/main" val="1354008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tsikko 1">
            <a:extLst>
              <a:ext uri="{FF2B5EF4-FFF2-40B4-BE49-F238E27FC236}">
                <a16:creationId xmlns:a16="http://schemas.microsoft.com/office/drawing/2014/main" id="{9F69D344-F829-4441-87B2-50AB39AC38C5}"/>
              </a:ext>
            </a:extLst>
          </p:cNvPr>
          <p:cNvSpPr>
            <a:spLocks noGrp="1"/>
          </p:cNvSpPr>
          <p:nvPr>
            <p:ph type="title"/>
          </p:nvPr>
        </p:nvSpPr>
        <p:spPr>
          <a:xfrm>
            <a:off x="457200" y="517282"/>
            <a:ext cx="8229600" cy="652096"/>
          </a:xfrm>
        </p:spPr>
        <p:txBody>
          <a:bodyPr>
            <a:normAutofit fontScale="90000"/>
          </a:bodyPr>
          <a:lstStyle/>
          <a:p>
            <a:r>
              <a:rPr lang="fi-FI" altLang="fi-FI" dirty="0" err="1"/>
              <a:t>The</a:t>
            </a:r>
            <a:r>
              <a:rPr lang="fi-FI" altLang="fi-FI" dirty="0"/>
              <a:t> </a:t>
            </a:r>
            <a:r>
              <a:rPr lang="fi-FI" altLang="fi-FI" dirty="0" err="1"/>
              <a:t>power</a:t>
            </a:r>
            <a:r>
              <a:rPr lang="fi-FI" altLang="fi-FI" dirty="0"/>
              <a:t> of </a:t>
            </a:r>
            <a:r>
              <a:rPr lang="fi-FI" altLang="fi-FI" dirty="0" err="1"/>
              <a:t>dialogue</a:t>
            </a:r>
            <a:r>
              <a:rPr lang="fi-FI" altLang="fi-FI" dirty="0"/>
              <a:t> </a:t>
            </a:r>
            <a:r>
              <a:rPr lang="fi-FI" altLang="fi-FI" dirty="0" err="1"/>
              <a:t>suprises</a:t>
            </a:r>
            <a:endParaRPr lang="fi-FI" altLang="fi-FI" dirty="0"/>
          </a:p>
        </p:txBody>
      </p:sp>
      <p:sp>
        <p:nvSpPr>
          <p:cNvPr id="3" name="Sisällön paikkamerkki 2">
            <a:extLst>
              <a:ext uri="{FF2B5EF4-FFF2-40B4-BE49-F238E27FC236}">
                <a16:creationId xmlns:a16="http://schemas.microsoft.com/office/drawing/2014/main" id="{43DC268D-0227-4880-AE10-AFFAF893EE75}"/>
              </a:ext>
            </a:extLst>
          </p:cNvPr>
          <p:cNvSpPr>
            <a:spLocks noGrp="1"/>
          </p:cNvSpPr>
          <p:nvPr>
            <p:ph idx="1"/>
          </p:nvPr>
        </p:nvSpPr>
        <p:spPr>
          <a:xfrm>
            <a:off x="457200" y="1368669"/>
            <a:ext cx="8229600" cy="4718538"/>
          </a:xfrm>
        </p:spPr>
        <p:txBody>
          <a:bodyPr/>
          <a:lstStyle/>
          <a:p>
            <a:pPr marL="0" indent="0">
              <a:buNone/>
              <a:defRPr/>
            </a:pPr>
            <a:r>
              <a:rPr lang="en-US" sz="1477" dirty="0"/>
              <a:t>“Dear Jaakko, we met in Madrid,  in a formation of "Open dialogue" in a old medical college hall. In the supper, we had a conversation about the possibility to make "Open dialogue" in my Center of mental health in Badalona (a city beside Barcelona). I believed that you try to encourage me to made an experience.</a:t>
            </a:r>
          </a:p>
          <a:p>
            <a:pPr marL="0" indent="0">
              <a:buNone/>
              <a:defRPr/>
            </a:pPr>
            <a:endParaRPr lang="en-US" sz="1477" dirty="0"/>
          </a:p>
          <a:p>
            <a:pPr marL="0" indent="0">
              <a:buNone/>
              <a:defRPr/>
            </a:pPr>
            <a:r>
              <a:rPr lang="en-US" sz="1477" dirty="0"/>
              <a:t>Well, I did it. We began the first of the cases (immediately). </a:t>
            </a:r>
            <a:r>
              <a:rPr lang="en-US" sz="1477" b="1" dirty="0"/>
              <a:t>A young woman who recently suffered their first psychotic episode. The team has been: a social worker, a male nurse and me. In some meetings also a psychologist. We have made 20 meetings of treatment with the patient, her family and some friends. The result is absolutely shocking. We gave up the antipsychotic in 4 months (20 mg olanzapine). She found a new job in 3 months, she obtain the drive license and recently she began to study in an university.</a:t>
            </a:r>
          </a:p>
          <a:p>
            <a:pPr marL="0" indent="0">
              <a:buNone/>
              <a:defRPr/>
            </a:pPr>
            <a:r>
              <a:rPr lang="en-US" sz="1477" dirty="0"/>
              <a:t>We are working with Open dialogue in 8 cases. The different teams involves 2 social workers, 2 nurses, 2 psychiatrists and one psychologist. </a:t>
            </a:r>
            <a:r>
              <a:rPr lang="en-US" sz="1477" b="1" dirty="0"/>
              <a:t>We all are very satisfied and interested to carry on the experience</a:t>
            </a:r>
            <a:r>
              <a:rPr lang="en-US" sz="1477" dirty="0"/>
              <a:t>. We have also a psychologist senior in Family therapy, to supervise the work. Recently, the team has presented a communication about the experience in a National Congress of Nursery in Mental health.</a:t>
            </a:r>
          </a:p>
          <a:p>
            <a:pPr marL="0" indent="0">
              <a:buNone/>
              <a:defRPr/>
            </a:pPr>
            <a:r>
              <a:rPr lang="en-US" sz="1477" dirty="0"/>
              <a:t>This letter is made to know if you (your team and colleagues) are interested in share the experiences, or maybe there is a kind of net of Teams, who work in a similar  experiences. How we can learn more about your system?</a:t>
            </a:r>
          </a:p>
          <a:p>
            <a:pPr marL="0" indent="0">
              <a:buNone/>
              <a:defRPr/>
            </a:pPr>
            <a:r>
              <a:rPr lang="en-US" sz="1477" dirty="0"/>
              <a:t>Jordi </a:t>
            </a:r>
            <a:r>
              <a:rPr lang="en-US" sz="1477" dirty="0" err="1"/>
              <a:t>Marfà</a:t>
            </a:r>
            <a:r>
              <a:rPr lang="en-US" sz="1477" dirty="0"/>
              <a:t> V.”</a:t>
            </a:r>
          </a:p>
          <a:p>
            <a:pPr>
              <a:defRPr/>
            </a:pPr>
            <a:endParaRPr lang="fi-F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6F24CB-B765-EA84-FF8B-EDDA52836C27}"/>
              </a:ext>
            </a:extLst>
          </p:cNvPr>
          <p:cNvSpPr>
            <a:spLocks noGrp="1"/>
          </p:cNvSpPr>
          <p:nvPr>
            <p:ph type="title"/>
          </p:nvPr>
        </p:nvSpPr>
        <p:spPr/>
        <p:txBody>
          <a:bodyPr/>
          <a:lstStyle/>
          <a:p>
            <a:r>
              <a:rPr lang="fi-FI" dirty="0"/>
              <a:t>A </a:t>
            </a:r>
            <a:r>
              <a:rPr lang="fi-FI" dirty="0" err="1"/>
              <a:t>client</a:t>
            </a:r>
            <a:r>
              <a:rPr lang="fi-FI" dirty="0"/>
              <a:t> of </a:t>
            </a:r>
            <a:r>
              <a:rPr lang="fi-FI" dirty="0" err="1"/>
              <a:t>Annbjorg</a:t>
            </a:r>
            <a:r>
              <a:rPr lang="fi-FI" dirty="0"/>
              <a:t> </a:t>
            </a:r>
            <a:r>
              <a:rPr lang="fi-FI" dirty="0" err="1"/>
              <a:t>Haram</a:t>
            </a:r>
            <a:endParaRPr lang="fi-FI" dirty="0"/>
          </a:p>
        </p:txBody>
      </p:sp>
      <p:sp>
        <p:nvSpPr>
          <p:cNvPr id="3" name="Sisällön paikkamerkki 2">
            <a:extLst>
              <a:ext uri="{FF2B5EF4-FFF2-40B4-BE49-F238E27FC236}">
                <a16:creationId xmlns:a16="http://schemas.microsoft.com/office/drawing/2014/main" id="{D1DEA805-00C9-E1B5-CD0F-4D0A3E3B91E7}"/>
              </a:ext>
            </a:extLst>
          </p:cNvPr>
          <p:cNvSpPr>
            <a:spLocks noGrp="1"/>
          </p:cNvSpPr>
          <p:nvPr>
            <p:ph idx="1"/>
          </p:nvPr>
        </p:nvSpPr>
        <p:spPr/>
        <p:txBody>
          <a:bodyPr>
            <a:normAutofit fontScale="92500" lnSpcReduction="20000"/>
          </a:bodyPr>
          <a:lstStyle/>
          <a:p>
            <a:r>
              <a:rPr lang="en-US" dirty="0"/>
              <a:t> “When I managed new things in social connections you often said, how well, how did you do it, and what did you do? It was important that you as my therapist showed me that I could do something myself, and I remember how you encouraged me all the time. You took my story seriously and showed clearly that you were interested in helping me, which made a great impact on me. I suppressed my feelings and then the psychosis came over me. Life was so unbearably painful”</a:t>
            </a:r>
            <a:endParaRPr lang="fi-FI" dirty="0"/>
          </a:p>
        </p:txBody>
      </p:sp>
    </p:spTree>
    <p:extLst>
      <p:ext uri="{BB962C8B-B14F-4D97-AF65-F5344CB8AC3E}">
        <p14:creationId xmlns:p14="http://schemas.microsoft.com/office/powerpoint/2010/main" val="240724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3050"/>
            <a:ext cx="3008313" cy="1162050"/>
          </a:xfrm>
        </p:spPr>
        <p:txBody>
          <a:bodyPr anchor="b">
            <a:normAutofit/>
          </a:bodyPr>
          <a:lstStyle/>
          <a:p>
            <a:pPr eaLnBrk="1" hangingPunct="1"/>
            <a:r>
              <a:rPr lang="sv-FI" altLang="fi-FI" dirty="0"/>
              <a:t>Three </a:t>
            </a:r>
            <a:r>
              <a:rPr lang="sv-FI" altLang="fi-FI" dirty="0" err="1"/>
              <a:t>guiding</a:t>
            </a:r>
            <a:r>
              <a:rPr lang="sv-FI" altLang="fi-FI" dirty="0"/>
              <a:t> </a:t>
            </a:r>
            <a:r>
              <a:rPr lang="sv-FI" altLang="fi-FI" dirty="0" err="1"/>
              <a:t>hypothesis</a:t>
            </a:r>
            <a:endParaRPr lang="sv-FI" altLang="fi-FI" dirty="0"/>
          </a:p>
        </p:txBody>
      </p:sp>
      <p:sp>
        <p:nvSpPr>
          <p:cNvPr id="12299" name="Text Placeholder 3">
            <a:extLst>
              <a:ext uri="{FF2B5EF4-FFF2-40B4-BE49-F238E27FC236}">
                <a16:creationId xmlns:a16="http://schemas.microsoft.com/office/drawing/2014/main" id="{3D98D34E-ACE4-1482-A1CE-A1E9FAEC8C3D}"/>
              </a:ext>
            </a:extLst>
          </p:cNvPr>
          <p:cNvSpPr>
            <a:spLocks noGrp="1"/>
          </p:cNvSpPr>
          <p:nvPr>
            <p:ph type="body" sz="half" idx="2"/>
          </p:nvPr>
        </p:nvSpPr>
        <p:spPr>
          <a:xfrm>
            <a:off x="457200" y="1435100"/>
            <a:ext cx="3008313" cy="4691063"/>
          </a:xfrm>
        </p:spPr>
        <p:txBody>
          <a:bodyPr/>
          <a:lstStyle/>
          <a:p>
            <a:endParaRPr lang="en-US"/>
          </a:p>
        </p:txBody>
      </p:sp>
      <p:graphicFrame>
        <p:nvGraphicFramePr>
          <p:cNvPr id="12300" name="Rectangle 3">
            <a:extLst>
              <a:ext uri="{FF2B5EF4-FFF2-40B4-BE49-F238E27FC236}">
                <a16:creationId xmlns:a16="http://schemas.microsoft.com/office/drawing/2014/main" id="{36D9FD45-1E1B-AA54-A82F-63A4A4C84480}"/>
              </a:ext>
            </a:extLst>
          </p:cNvPr>
          <p:cNvGraphicFramePr>
            <a:graphicFrameLocks noGrp="1"/>
          </p:cNvGraphicFramePr>
          <p:nvPr>
            <p:ph idx="1"/>
            <p:extLst>
              <p:ext uri="{D42A27DB-BD31-4B8C-83A1-F6EECF244321}">
                <p14:modId xmlns:p14="http://schemas.microsoft.com/office/powerpoint/2010/main" val="3333222686"/>
              </p:ext>
            </p:extLst>
          </p:nvPr>
        </p:nvGraphicFramePr>
        <p:xfrm>
          <a:off x="3575050" y="273050"/>
          <a:ext cx="5111750"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0981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fi-FI"/>
              <a:t>Psychotic behavior is response</a:t>
            </a:r>
          </a:p>
        </p:txBody>
      </p:sp>
      <p:sp>
        <p:nvSpPr>
          <p:cNvPr id="13315" name="Rectangle 3"/>
          <p:cNvSpPr>
            <a:spLocks noGrp="1" noChangeArrowheads="1"/>
          </p:cNvSpPr>
          <p:nvPr>
            <p:ph idx="1"/>
          </p:nvPr>
        </p:nvSpPr>
        <p:spPr/>
        <p:txBody>
          <a:bodyPr/>
          <a:lstStyle/>
          <a:p>
            <a:pPr eaLnBrk="1" hangingPunct="1">
              <a:lnSpc>
                <a:spcPct val="80000"/>
              </a:lnSpc>
            </a:pPr>
            <a:r>
              <a:rPr lang="en-US" altLang="fi-FI"/>
              <a:t>More usual than we have thought – not only patients  - “psychosis belongs to life”</a:t>
            </a:r>
          </a:p>
          <a:p>
            <a:pPr eaLnBrk="1" hangingPunct="1">
              <a:lnSpc>
                <a:spcPct val="80000"/>
              </a:lnSpc>
            </a:pPr>
            <a:r>
              <a:rPr lang="en-US" altLang="fi-FI"/>
              <a:t>Hallucinations include real events in one’s life – victim of traumatic incidents – not as reason</a:t>
            </a:r>
          </a:p>
          <a:p>
            <a:pPr eaLnBrk="1" hangingPunct="1">
              <a:lnSpc>
                <a:spcPct val="80000"/>
              </a:lnSpc>
            </a:pPr>
            <a:r>
              <a:rPr lang="en-US" altLang="fi-FI"/>
              <a:t>Embodied knowledge – non conscious instead of unconscious – experiences that do not yet have words</a:t>
            </a:r>
          </a:p>
          <a:p>
            <a:pPr eaLnBrk="1" hangingPunct="1">
              <a:lnSpc>
                <a:spcPct val="80000"/>
              </a:lnSpc>
            </a:pPr>
            <a:r>
              <a:rPr lang="en-US" altLang="fi-FI"/>
              <a:t>Listen to carefully to understand -   guarantee </a:t>
            </a:r>
            <a:r>
              <a:rPr lang="en-US" altLang="fi-FI">
                <a:hlinkClick r:id="rId3" action="ppaction://hlinkfile"/>
              </a:rPr>
              <a:t>all the voices being heard </a:t>
            </a:r>
            <a:endParaRPr lang="en-US" altLang="fi-FI"/>
          </a:p>
        </p:txBody>
      </p:sp>
    </p:spTree>
    <p:extLst>
      <p:ext uri="{BB962C8B-B14F-4D97-AF65-F5344CB8AC3E}">
        <p14:creationId xmlns:p14="http://schemas.microsoft.com/office/powerpoint/2010/main" val="74943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Bertram</a:t>
            </a:r>
            <a:r>
              <a:rPr lang="fi-FI" dirty="0"/>
              <a:t> P. </a:t>
            </a:r>
            <a:r>
              <a:rPr lang="fi-FI" dirty="0" err="1"/>
              <a:t>Karon</a:t>
            </a:r>
            <a:r>
              <a:rPr lang="fi-FI" dirty="0"/>
              <a:t>: </a:t>
            </a:r>
            <a:r>
              <a:rPr lang="fi-FI" dirty="0" err="1"/>
              <a:t>Preventing</a:t>
            </a:r>
            <a:r>
              <a:rPr lang="fi-FI" dirty="0"/>
              <a:t> </a:t>
            </a:r>
            <a:r>
              <a:rPr lang="fi-FI" dirty="0" err="1"/>
              <a:t>death</a:t>
            </a:r>
            <a:endParaRPr lang="en-US" dirty="0"/>
          </a:p>
        </p:txBody>
      </p:sp>
      <p:sp>
        <p:nvSpPr>
          <p:cNvPr id="3" name="Sisällön paikkamerkki 2"/>
          <p:cNvSpPr>
            <a:spLocks noGrp="1"/>
          </p:cNvSpPr>
          <p:nvPr>
            <p:ph idx="1"/>
          </p:nvPr>
        </p:nvSpPr>
        <p:spPr/>
        <p:txBody>
          <a:bodyPr>
            <a:normAutofit lnSpcReduction="10000"/>
          </a:bodyPr>
          <a:lstStyle/>
          <a:p>
            <a:r>
              <a:rPr lang="fi-FI" dirty="0" err="1"/>
              <a:t>Creating</a:t>
            </a:r>
            <a:r>
              <a:rPr lang="fi-FI" dirty="0"/>
              <a:t> </a:t>
            </a:r>
            <a:r>
              <a:rPr lang="fi-FI" dirty="0" err="1"/>
              <a:t>hallucinations</a:t>
            </a:r>
            <a:r>
              <a:rPr lang="fi-FI" dirty="0"/>
              <a:t> is an </a:t>
            </a:r>
            <a:r>
              <a:rPr lang="fi-FI" dirty="0" err="1"/>
              <a:t>active</a:t>
            </a:r>
            <a:r>
              <a:rPr lang="fi-FI" dirty="0"/>
              <a:t> </a:t>
            </a:r>
            <a:r>
              <a:rPr lang="fi-FI" dirty="0" err="1"/>
              <a:t>effort</a:t>
            </a:r>
            <a:r>
              <a:rPr lang="fi-FI" dirty="0"/>
              <a:t> of the (</a:t>
            </a:r>
            <a:r>
              <a:rPr lang="fi-FI" dirty="0" err="1"/>
              <a:t>embodied</a:t>
            </a:r>
            <a:r>
              <a:rPr lang="fi-FI" dirty="0"/>
              <a:t>) </a:t>
            </a:r>
            <a:r>
              <a:rPr lang="fi-FI" dirty="0" err="1"/>
              <a:t>mind</a:t>
            </a:r>
            <a:endParaRPr lang="fi-FI" dirty="0"/>
          </a:p>
          <a:p>
            <a:r>
              <a:rPr lang="fi-FI" dirty="0"/>
              <a:t>It </a:t>
            </a:r>
            <a:r>
              <a:rPr lang="fi-FI" dirty="0" err="1"/>
              <a:t>prevents</a:t>
            </a:r>
            <a:r>
              <a:rPr lang="fi-FI" dirty="0"/>
              <a:t> </a:t>
            </a:r>
            <a:r>
              <a:rPr lang="fi-FI" dirty="0" err="1"/>
              <a:t>something</a:t>
            </a:r>
            <a:r>
              <a:rPr lang="fi-FI" dirty="0"/>
              <a:t> </a:t>
            </a:r>
            <a:r>
              <a:rPr lang="fi-FI" dirty="0" err="1"/>
              <a:t>worse</a:t>
            </a:r>
            <a:r>
              <a:rPr lang="fi-FI" dirty="0"/>
              <a:t> - </a:t>
            </a:r>
            <a:r>
              <a:rPr lang="fi-FI" dirty="0" err="1"/>
              <a:t>death</a:t>
            </a:r>
            <a:endParaRPr lang="fi-FI" dirty="0"/>
          </a:p>
          <a:p>
            <a:r>
              <a:rPr lang="fi-FI" dirty="0"/>
              <a:t>In </a:t>
            </a:r>
            <a:r>
              <a:rPr lang="fi-FI" dirty="0" err="1"/>
              <a:t>hallucinations</a:t>
            </a:r>
            <a:r>
              <a:rPr lang="fi-FI" dirty="0"/>
              <a:t> </a:t>
            </a:r>
            <a:r>
              <a:rPr lang="fi-FI" dirty="0" err="1"/>
              <a:t>people</a:t>
            </a:r>
            <a:r>
              <a:rPr lang="fi-FI" dirty="0"/>
              <a:t> </a:t>
            </a:r>
            <a:r>
              <a:rPr lang="fi-FI" dirty="0" err="1"/>
              <a:t>speak</a:t>
            </a:r>
            <a:r>
              <a:rPr lang="fi-FI" dirty="0"/>
              <a:t> of </a:t>
            </a:r>
            <a:r>
              <a:rPr lang="fi-FI" dirty="0" err="1"/>
              <a:t>real</a:t>
            </a:r>
            <a:r>
              <a:rPr lang="fi-FI" dirty="0"/>
              <a:t> </a:t>
            </a:r>
            <a:r>
              <a:rPr lang="fi-FI" dirty="0" err="1"/>
              <a:t>incidents</a:t>
            </a:r>
            <a:r>
              <a:rPr lang="fi-FI" dirty="0"/>
              <a:t> of life, </a:t>
            </a:r>
            <a:r>
              <a:rPr lang="fi-FI" dirty="0" err="1"/>
              <a:t>which</a:t>
            </a:r>
            <a:r>
              <a:rPr lang="fi-FI" dirty="0"/>
              <a:t> </a:t>
            </a:r>
            <a:r>
              <a:rPr lang="fi-FI" dirty="0" err="1"/>
              <a:t>need</a:t>
            </a:r>
            <a:r>
              <a:rPr lang="fi-FI" dirty="0"/>
              <a:t> to </a:t>
            </a:r>
            <a:r>
              <a:rPr lang="fi-FI" dirty="0" err="1"/>
              <a:t>be</a:t>
            </a:r>
            <a:r>
              <a:rPr lang="fi-FI" dirty="0"/>
              <a:t> </a:t>
            </a:r>
            <a:r>
              <a:rPr lang="fi-FI" dirty="0" err="1"/>
              <a:t>listened</a:t>
            </a:r>
            <a:endParaRPr lang="fi-FI" dirty="0"/>
          </a:p>
          <a:p>
            <a:r>
              <a:rPr lang="fi-FI" dirty="0" err="1"/>
              <a:t>Example</a:t>
            </a:r>
            <a:r>
              <a:rPr lang="fi-FI" dirty="0"/>
              <a:t>: ”</a:t>
            </a:r>
            <a:r>
              <a:rPr lang="fi-FI" dirty="0" err="1"/>
              <a:t>speaking</a:t>
            </a:r>
            <a:r>
              <a:rPr lang="fi-FI" dirty="0"/>
              <a:t> </a:t>
            </a:r>
            <a:r>
              <a:rPr lang="fi-FI" dirty="0" err="1"/>
              <a:t>languages</a:t>
            </a:r>
            <a:r>
              <a:rPr lang="fi-FI" dirty="0"/>
              <a:t> (</a:t>
            </a:r>
            <a:r>
              <a:rPr lang="fi-FI" dirty="0" err="1"/>
              <a:t>latin</a:t>
            </a:r>
            <a:r>
              <a:rPr lang="fi-FI" dirty="0"/>
              <a:t>)” – </a:t>
            </a:r>
            <a:r>
              <a:rPr lang="fi-FI" dirty="0" err="1"/>
              <a:t>sexually</a:t>
            </a:r>
            <a:r>
              <a:rPr lang="fi-FI" dirty="0"/>
              <a:t> </a:t>
            </a:r>
            <a:r>
              <a:rPr lang="fi-FI" dirty="0" err="1"/>
              <a:t>abused</a:t>
            </a:r>
            <a:r>
              <a:rPr lang="fi-FI" dirty="0"/>
              <a:t> </a:t>
            </a:r>
            <a:r>
              <a:rPr lang="fi-FI" dirty="0" err="1"/>
              <a:t>by</a:t>
            </a:r>
            <a:r>
              <a:rPr lang="fi-FI" dirty="0"/>
              <a:t> the </a:t>
            </a:r>
            <a:r>
              <a:rPr lang="fi-FI" dirty="0" err="1"/>
              <a:t>priest</a:t>
            </a:r>
            <a:endParaRPr lang="fi-FI" dirty="0"/>
          </a:p>
          <a:p>
            <a:r>
              <a:rPr lang="fi-FI" dirty="0" err="1"/>
              <a:t>Non</a:t>
            </a:r>
            <a:r>
              <a:rPr lang="fi-FI" dirty="0"/>
              <a:t> </a:t>
            </a:r>
            <a:r>
              <a:rPr lang="fi-FI" dirty="0" err="1"/>
              <a:t>medication</a:t>
            </a:r>
            <a:r>
              <a:rPr lang="fi-FI" dirty="0"/>
              <a:t> a </a:t>
            </a:r>
            <a:r>
              <a:rPr lang="fi-FI" dirty="0" err="1"/>
              <a:t>precondition</a:t>
            </a:r>
            <a:r>
              <a:rPr lang="fi-FI" dirty="0"/>
              <a:t> to </a:t>
            </a:r>
            <a:r>
              <a:rPr lang="fi-FI" dirty="0" err="1"/>
              <a:t>start</a:t>
            </a:r>
            <a:r>
              <a:rPr lang="fi-FI" dirty="0"/>
              <a:t> </a:t>
            </a:r>
            <a:r>
              <a:rPr lang="fi-FI" dirty="0" err="1"/>
              <a:t>the</a:t>
            </a:r>
            <a:r>
              <a:rPr lang="fi-FI" dirty="0"/>
              <a:t> </a:t>
            </a:r>
            <a:r>
              <a:rPr lang="fi-FI" dirty="0" err="1"/>
              <a:t>individual</a:t>
            </a:r>
            <a:r>
              <a:rPr lang="fi-FI" dirty="0"/>
              <a:t> </a:t>
            </a:r>
            <a:r>
              <a:rPr lang="fi-FI" dirty="0" err="1"/>
              <a:t>psychotherapy</a:t>
            </a:r>
            <a:endParaRPr lang="en-US" dirty="0"/>
          </a:p>
        </p:txBody>
      </p:sp>
    </p:spTree>
    <p:extLst>
      <p:ext uri="{BB962C8B-B14F-4D97-AF65-F5344CB8AC3E}">
        <p14:creationId xmlns:p14="http://schemas.microsoft.com/office/powerpoint/2010/main" val="127711913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569</TotalTime>
  <Words>2391</Words>
  <Application>Microsoft Office PowerPoint</Application>
  <PresentationFormat>Näytössä katseltava diaesitys (4:3)</PresentationFormat>
  <Paragraphs>137</Paragraphs>
  <Slides>26</Slides>
  <Notes>1</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26</vt:i4>
      </vt:variant>
    </vt:vector>
  </HeadingPairs>
  <TitlesOfParts>
    <vt:vector size="34" baseType="lpstr">
      <vt:lpstr>AdvTTec369687</vt:lpstr>
      <vt:lpstr>Arial</vt:lpstr>
      <vt:lpstr>Calibri</vt:lpstr>
      <vt:lpstr>Helvetica</vt:lpstr>
      <vt:lpstr>Tahoma</vt:lpstr>
      <vt:lpstr>Times New Roman</vt:lpstr>
      <vt:lpstr>Wingdings</vt:lpstr>
      <vt:lpstr>Office-teema</vt:lpstr>
      <vt:lpstr>Jaakko Seikkula   </vt:lpstr>
      <vt:lpstr>Annbjorg Haram and Birgitta Alakare</vt:lpstr>
      <vt:lpstr>Open dialogue in psychosis Western Lapland – 2years follow-up in three studies</vt:lpstr>
      <vt:lpstr>19 years follow-up: Comparison OD vs TAU in Finland (Bergström et al., 2018)</vt:lpstr>
      <vt:lpstr>The power of dialogue suprises</vt:lpstr>
      <vt:lpstr>A client of Annbjorg Haram</vt:lpstr>
      <vt:lpstr>Three guiding hypothesis</vt:lpstr>
      <vt:lpstr>Psychotic behavior is response</vt:lpstr>
      <vt:lpstr>Bertram P. Karon: Preventing death</vt:lpstr>
      <vt:lpstr>Some thoughts of the therapeutic practice in OD: 1) Having relational focus all the time</vt:lpstr>
      <vt:lpstr> 2) Respecting the experience without conditions </vt:lpstr>
      <vt:lpstr> 3) Emphasizing feelings and the affective part of the experiences: </vt:lpstr>
      <vt:lpstr> 4) Prefer being present here and now </vt:lpstr>
      <vt:lpstr>When the conversation ”causes” psychosis</vt:lpstr>
      <vt:lpstr>PowerPoint-esitys</vt:lpstr>
      <vt:lpstr>When we fail being present</vt:lpstr>
      <vt:lpstr>PowerPoint-esitys</vt:lpstr>
      <vt:lpstr>How to organize the system of care: Main principles  Open Dialogues in social networks </vt:lpstr>
      <vt:lpstr>PowerPoint-esitys</vt:lpstr>
      <vt:lpstr>Annbjorg Haram –Dialogical psychotherapy</vt:lpstr>
      <vt:lpstr>Why the dialogical practice can be   effective?</vt:lpstr>
      <vt:lpstr>(Open) Dialogue cures – why?</vt:lpstr>
      <vt:lpstr>What would Birgitta and Annbjorg say? </vt:lpstr>
      <vt:lpstr>Birgitta</vt:lpstr>
      <vt:lpstr>Annbjorg</vt:lpstr>
      <vt:lpstr>PowerPoint-esitys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”psychotic” behavior – change of the main paradigm? Jaakko Seikkula 29.03.2017</dc:title>
  <dc:creator>Omistaja</dc:creator>
  <cp:lastModifiedBy>jaakko seikkula</cp:lastModifiedBy>
  <cp:revision>19</cp:revision>
  <dcterms:created xsi:type="dcterms:W3CDTF">2017-03-29T05:26:39Z</dcterms:created>
  <dcterms:modified xsi:type="dcterms:W3CDTF">2023-05-19T15:29:30Z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114459-e220-4ae9-b339-4ebe6008cdd4_Enabled">
    <vt:lpwstr>true</vt:lpwstr>
  </property>
  <property fmtid="{D5CDD505-2E9C-101B-9397-08002B2CF9AE}" pid="3" name="MSIP_Label_b4114459-e220-4ae9-b339-4ebe6008cdd4_SetDate">
    <vt:lpwstr>2021-11-05T07:23:57Z</vt:lpwstr>
  </property>
  <property fmtid="{D5CDD505-2E9C-101B-9397-08002B2CF9AE}" pid="4" name="MSIP_Label_b4114459-e220-4ae9-b339-4ebe6008cdd4_Method">
    <vt:lpwstr>Standard</vt:lpwstr>
  </property>
  <property fmtid="{D5CDD505-2E9C-101B-9397-08002B2CF9AE}" pid="5" name="MSIP_Label_b4114459-e220-4ae9-b339-4ebe6008cdd4_Name">
    <vt:lpwstr>b4114459-e220-4ae9-b339-4ebe6008cdd4</vt:lpwstr>
  </property>
  <property fmtid="{D5CDD505-2E9C-101B-9397-08002B2CF9AE}" pid="6" name="MSIP_Label_b4114459-e220-4ae9-b339-4ebe6008cdd4_SiteId">
    <vt:lpwstr>8482881e-3699-4b3f-b135-cf4800bc1efb</vt:lpwstr>
  </property>
  <property fmtid="{D5CDD505-2E9C-101B-9397-08002B2CF9AE}" pid="7" name="MSIP_Label_b4114459-e220-4ae9-b339-4ebe6008cdd4_ActionId">
    <vt:lpwstr>13b128cc-697a-4d57-801a-32d4dec1e31e</vt:lpwstr>
  </property>
  <property fmtid="{D5CDD505-2E9C-101B-9397-08002B2CF9AE}" pid="8" name="MSIP_Label_b4114459-e220-4ae9-b339-4ebe6008cdd4_ContentBits">
    <vt:lpwstr>0</vt:lpwstr>
  </property>
</Properties>
</file>